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22"/>
  </p:notesMasterIdLst>
  <p:handoutMasterIdLst>
    <p:handoutMasterId r:id="rId23"/>
  </p:handoutMasterIdLst>
  <p:sldIdLst>
    <p:sldId id="256" r:id="rId2"/>
    <p:sldId id="390" r:id="rId3"/>
    <p:sldId id="385" r:id="rId4"/>
    <p:sldId id="386" r:id="rId5"/>
    <p:sldId id="388" r:id="rId6"/>
    <p:sldId id="384" r:id="rId7"/>
    <p:sldId id="351" r:id="rId8"/>
    <p:sldId id="364" r:id="rId9"/>
    <p:sldId id="373" r:id="rId10"/>
    <p:sldId id="372" r:id="rId11"/>
    <p:sldId id="374" r:id="rId12"/>
    <p:sldId id="365" r:id="rId13"/>
    <p:sldId id="381" r:id="rId14"/>
    <p:sldId id="360" r:id="rId15"/>
    <p:sldId id="362" r:id="rId16"/>
    <p:sldId id="355" r:id="rId17"/>
    <p:sldId id="379" r:id="rId18"/>
    <p:sldId id="371" r:id="rId19"/>
    <p:sldId id="389" r:id="rId20"/>
    <p:sldId id="387" r:id="rId2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nthony Parisi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6649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92" autoAdjust="0"/>
    <p:restoredTop sz="94737" autoAdjust="0"/>
  </p:normalViewPr>
  <p:slideViewPr>
    <p:cSldViewPr snapToGrid="0" snapToObjects="1">
      <p:cViewPr>
        <p:scale>
          <a:sx n="100" d="100"/>
          <a:sy n="100" d="100"/>
        </p:scale>
        <p:origin x="-1816" y="-21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214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95" d="100"/>
        <a:sy n="95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handoutMaster" Target="handoutMasters/handoutMaster1.xml"/><Relationship Id="rId24" Type="http://schemas.openxmlformats.org/officeDocument/2006/relationships/printerSettings" Target="printerSettings/printerSettings1.bin"/><Relationship Id="rId25" Type="http://schemas.openxmlformats.org/officeDocument/2006/relationships/commentAuthors" Target="commentAuthors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F3A110-5A63-844F-8EB2-C2BB09F76147}" type="datetimeFigureOut">
              <a:rPr lang="en-US" smtClean="0"/>
              <a:t>4/20/15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22CDF0-FAC0-2042-BAEE-8E4CF9BDE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50907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0446EA-BB26-274D-B757-368EE7D8F0F2}" type="datetimeFigureOut">
              <a:rPr lang="en-US" smtClean="0"/>
              <a:t>4/20/15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12E8FB-7D2B-724D-86AE-368EDA0375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76310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365248"/>
            <a:ext cx="7772400" cy="978408"/>
          </a:xfrm>
        </p:spPr>
        <p:txBody>
          <a:bodyPr vert="horz" lIns="91440" tIns="45720" rIns="91440" bIns="45720" rtlCol="0" anchor="b" anchorCtr="0">
            <a:noAutofit/>
          </a:bodyPr>
          <a:lstStyle>
            <a:lvl1pPr algn="r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Futura Medium"/>
                <a:ea typeface="+mj-ea"/>
                <a:cs typeface="+mj-cs"/>
              </a:defRPr>
            </a:lvl1pPr>
          </a:lstStyle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352800"/>
            <a:ext cx="7772400" cy="877824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r" defTabSz="914400" rtl="0" eaLnBrk="1" latinLnBrk="0" hangingPunct="1">
              <a:spcBef>
                <a:spcPts val="300"/>
              </a:spcBef>
              <a:buFontTx/>
              <a:buNone/>
              <a:defRPr sz="20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Futura Medium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31155" y="6443514"/>
            <a:ext cx="833445" cy="365125"/>
          </a:xfrm>
        </p:spPr>
        <p:txBody>
          <a:bodyPr/>
          <a:lstStyle/>
          <a:p>
            <a:fld id="{F5A50E63-4F66-E840-80E6-2B55950467CB}" type="datetime1">
              <a:rPr lang="en-US" smtClean="0"/>
              <a:t>4/20/15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http://www.tonyparisi.com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229100" y="6356350"/>
            <a:ext cx="685800" cy="365125"/>
          </a:xfrm>
          <a:prstGeom prst="rect">
            <a:avLst/>
          </a:prstGeom>
        </p:spPr>
        <p:txBody>
          <a:bodyPr/>
          <a:lstStyle/>
          <a:p>
            <a:fld id="{9C1F5A0A-F6FC-4FFD-9B49-0DA8697211D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5082" y="969264"/>
            <a:ext cx="3657600" cy="1161288"/>
          </a:xfrm>
        </p:spPr>
        <p:txBody>
          <a:bodyPr anchor="b">
            <a:noAutofit/>
          </a:bodyPr>
          <a:lstStyle>
            <a:lvl1pPr algn="l">
              <a:defRPr sz="3600" b="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63388" y="510988"/>
            <a:ext cx="3657600" cy="5553636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99853" y="2130552"/>
            <a:ext cx="3657600" cy="3584448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spcBef>
                <a:spcPts val="1000"/>
              </a:spcBef>
              <a:buNone/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spcBef>
                <a:spcPts val="2000"/>
              </a:spcBef>
              <a:buFontTx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31155" y="6443514"/>
            <a:ext cx="871545" cy="365125"/>
          </a:xfrm>
        </p:spPr>
        <p:txBody>
          <a:bodyPr/>
          <a:lstStyle/>
          <a:p>
            <a:fld id="{ABDEA077-4059-1E41-9325-4B80FEA79C65}" type="datetime1">
              <a:rPr lang="en-US" smtClean="0"/>
              <a:t>4/20/15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http://www.tonyparisi.com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229100" y="6356350"/>
            <a:ext cx="685800" cy="365125"/>
          </a:xfrm>
          <a:prstGeom prst="rect">
            <a:avLst/>
          </a:prstGeom>
        </p:spPr>
        <p:txBody>
          <a:bodyPr/>
          <a:lstStyle/>
          <a:p>
            <a:fld id="{9C1F5A0A-F6FC-4FFD-9B49-0DA8697211D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51376"/>
            <a:ext cx="7776882" cy="1014984"/>
          </a:xfrm>
        </p:spPr>
        <p:txBody>
          <a:bodyPr anchor="b">
            <a:noAutofit/>
          </a:bodyPr>
          <a:lstStyle>
            <a:lvl1pPr algn="ctr">
              <a:defRPr sz="3600" b="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828800" y="457199"/>
            <a:ext cx="5486400" cy="3644153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571" y="5181599"/>
            <a:ext cx="7776882" cy="950259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spcBef>
                <a:spcPts val="300"/>
              </a:spcBef>
              <a:buNone/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spcBef>
                <a:spcPts val="2000"/>
              </a:spcBef>
              <a:buFontTx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31155" y="6443514"/>
            <a:ext cx="871545" cy="365125"/>
          </a:xfrm>
        </p:spPr>
        <p:txBody>
          <a:bodyPr/>
          <a:lstStyle/>
          <a:p>
            <a:fld id="{FF3EAB82-6AE5-834A-8BBD-0A1907C835E5}" type="datetime1">
              <a:rPr lang="en-US" smtClean="0"/>
              <a:t>4/20/15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http://www.tonyparisi.com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229100" y="6356350"/>
            <a:ext cx="685800" cy="365125"/>
          </a:xfrm>
          <a:prstGeom prst="rect">
            <a:avLst/>
          </a:prstGeom>
        </p:spPr>
        <p:txBody>
          <a:bodyPr/>
          <a:lstStyle/>
          <a:p>
            <a:fld id="{9C1F5A0A-F6FC-4FFD-9B49-0DA8697211D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orybo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55141"/>
            <a:ext cx="7776882" cy="1013011"/>
          </a:xfrm>
        </p:spPr>
        <p:txBody>
          <a:bodyPr anchor="b">
            <a:noAutofit/>
          </a:bodyPr>
          <a:lstStyle>
            <a:lvl1pPr algn="ctr">
              <a:defRPr sz="3600" b="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85800" y="457200"/>
            <a:ext cx="2331720" cy="164592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571" y="5181599"/>
            <a:ext cx="7776882" cy="950259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spcBef>
                <a:spcPts val="300"/>
              </a:spcBef>
              <a:buNone/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spcBef>
                <a:spcPts val="2000"/>
              </a:spcBef>
              <a:buFontTx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31155" y="6443514"/>
            <a:ext cx="833445" cy="365125"/>
          </a:xfrm>
        </p:spPr>
        <p:txBody>
          <a:bodyPr/>
          <a:lstStyle/>
          <a:p>
            <a:fld id="{3DE092EB-6479-B945-9FE3-52C7E8B0584C}" type="datetime1">
              <a:rPr lang="en-US" smtClean="0"/>
              <a:t>4/20/15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http://www.tonyparisi.com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229100" y="6356350"/>
            <a:ext cx="685800" cy="365125"/>
          </a:xfrm>
          <a:prstGeom prst="rect">
            <a:avLst/>
          </a:prstGeom>
        </p:spPr>
        <p:txBody>
          <a:bodyPr/>
          <a:lstStyle/>
          <a:p>
            <a:fld id="{9C1F5A0A-F6FC-4FFD-9B49-0DA8697211D9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Picture Placeholder 2"/>
          <p:cNvSpPr>
            <a:spLocks noGrp="1"/>
          </p:cNvSpPr>
          <p:nvPr>
            <p:ph type="pic" idx="13"/>
          </p:nvPr>
        </p:nvSpPr>
        <p:spPr>
          <a:xfrm>
            <a:off x="685800" y="2455433"/>
            <a:ext cx="2331720" cy="164592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6" name="Picture Placeholder 2"/>
          <p:cNvSpPr>
            <a:spLocks noGrp="1"/>
          </p:cNvSpPr>
          <p:nvPr>
            <p:ph type="pic" idx="14"/>
          </p:nvPr>
        </p:nvSpPr>
        <p:spPr>
          <a:xfrm>
            <a:off x="3412490" y="457200"/>
            <a:ext cx="2331720" cy="164592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7" name="Picture Placeholder 2"/>
          <p:cNvSpPr>
            <a:spLocks noGrp="1"/>
          </p:cNvSpPr>
          <p:nvPr>
            <p:ph type="pic" idx="15"/>
          </p:nvPr>
        </p:nvSpPr>
        <p:spPr>
          <a:xfrm>
            <a:off x="3412490" y="2455433"/>
            <a:ext cx="2331720" cy="164592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8" name="Picture Placeholder 2"/>
          <p:cNvSpPr>
            <a:spLocks noGrp="1"/>
          </p:cNvSpPr>
          <p:nvPr>
            <p:ph type="pic" idx="16"/>
          </p:nvPr>
        </p:nvSpPr>
        <p:spPr>
          <a:xfrm>
            <a:off x="6139180" y="457200"/>
            <a:ext cx="2331720" cy="164592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9" name="Picture Placeholder 2"/>
          <p:cNvSpPr>
            <a:spLocks noGrp="1"/>
          </p:cNvSpPr>
          <p:nvPr>
            <p:ph type="pic" idx="17"/>
          </p:nvPr>
        </p:nvSpPr>
        <p:spPr>
          <a:xfrm>
            <a:off x="6139180" y="2455433"/>
            <a:ext cx="2331720" cy="164592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31155" y="6443514"/>
            <a:ext cx="858845" cy="365125"/>
          </a:xfrm>
        </p:spPr>
        <p:txBody>
          <a:bodyPr/>
          <a:lstStyle/>
          <a:p>
            <a:fld id="{704C9D31-B108-2D44-A34B-ABE8E7845B25}" type="datetime1">
              <a:rPr lang="en-US" smtClean="0"/>
              <a:t>4/20/15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http://www.tonyparisi.com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229100" y="6356350"/>
            <a:ext cx="685800" cy="365125"/>
          </a:xfrm>
          <a:prstGeom prst="rect">
            <a:avLst/>
          </a:prstGeom>
        </p:spPr>
        <p:txBody>
          <a:bodyPr/>
          <a:lstStyle/>
          <a:p>
            <a:fld id="{9C1F5A0A-F6FC-4FFD-9B49-0DA8697211D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62800" y="533400"/>
            <a:ext cx="1600200" cy="559276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533400"/>
            <a:ext cx="6019800" cy="5592763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31155" y="6443514"/>
            <a:ext cx="833445" cy="365125"/>
          </a:xfrm>
        </p:spPr>
        <p:txBody>
          <a:bodyPr/>
          <a:lstStyle/>
          <a:p>
            <a:fld id="{E6869626-9515-8445-B481-EA4099723451}" type="datetime1">
              <a:rPr lang="en-US" smtClean="0"/>
              <a:t>4/20/15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http://www.tonyparisi.com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229100" y="6356350"/>
            <a:ext cx="685800" cy="365125"/>
          </a:xfrm>
          <a:prstGeom prst="rect">
            <a:avLst/>
          </a:prstGeom>
        </p:spPr>
        <p:txBody>
          <a:bodyPr/>
          <a:lstStyle/>
          <a:p>
            <a:fld id="{9C1F5A0A-F6FC-4FFD-9B49-0DA8697211D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869141"/>
            <a:ext cx="7770813" cy="4257022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31155" y="6443514"/>
            <a:ext cx="846145" cy="365125"/>
          </a:xfrm>
        </p:spPr>
        <p:txBody>
          <a:bodyPr/>
          <a:lstStyle/>
          <a:p>
            <a:fld id="{E4DAD04B-D569-C44A-ABB0-DE4A92CC93B0}" type="datetime1">
              <a:rPr lang="en-US" smtClean="0"/>
              <a:t>4/20/15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http://www.tonyparisi.com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229100" y="6356350"/>
            <a:ext cx="685800" cy="365125"/>
          </a:xfrm>
          <a:prstGeom prst="rect">
            <a:avLst/>
          </a:prstGeom>
        </p:spPr>
        <p:txBody>
          <a:bodyPr/>
          <a:lstStyle/>
          <a:p>
            <a:fld id="{9C1F5A0A-F6FC-4FFD-9B49-0DA8697211D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4267200"/>
            <a:ext cx="7772400" cy="977153"/>
          </a:xfrm>
        </p:spPr>
        <p:txBody>
          <a:bodyPr anchor="b" anchorCtr="0">
            <a:no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799" y="5257800"/>
            <a:ext cx="7770813" cy="874058"/>
          </a:xfrm>
        </p:spPr>
        <p:txBody>
          <a:bodyPr>
            <a:normAutofit/>
          </a:bodyPr>
          <a:lstStyle>
            <a:lvl1pPr marL="0" indent="0" algn="ctr">
              <a:spcBef>
                <a:spcPts val="300"/>
              </a:spcBef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31155" y="6443514"/>
            <a:ext cx="871545" cy="365125"/>
          </a:xfrm>
        </p:spPr>
        <p:txBody>
          <a:bodyPr/>
          <a:lstStyle/>
          <a:p>
            <a:fld id="{EA3A0956-590E-C940-BFFD-B7AA7AD484F9}" type="datetime1">
              <a:rPr lang="en-US" smtClean="0"/>
              <a:t>4/20/15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http://www.tonyparisi.com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229100" y="6356350"/>
            <a:ext cx="685800" cy="365125"/>
          </a:xfrm>
          <a:prstGeom prst="rect">
            <a:avLst/>
          </a:prstGeom>
        </p:spPr>
        <p:txBody>
          <a:bodyPr/>
          <a:lstStyle/>
          <a:p>
            <a:fld id="{9C1F5A0A-F6FC-4FFD-9B49-0DA8697211D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 rot="21540000">
            <a:off x="2056196" y="424650"/>
            <a:ext cx="5031609" cy="337580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buFont typeface="Arial" pitchFamily="34" charset="0"/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990600"/>
            <a:ext cx="7770813" cy="1743075"/>
          </a:xfrm>
        </p:spPr>
        <p:txBody>
          <a:bodyPr vert="horz" lIns="91440" tIns="45720" rIns="91440" bIns="45720" rtlCol="0" anchor="b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756647"/>
            <a:ext cx="7770813" cy="1281953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ts val="300"/>
              </a:spcBef>
              <a:buFontTx/>
              <a:buNone/>
              <a:defRPr sz="20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31155" y="6443514"/>
            <a:ext cx="896945" cy="365125"/>
          </a:xfrm>
        </p:spPr>
        <p:txBody>
          <a:bodyPr/>
          <a:lstStyle/>
          <a:p>
            <a:fld id="{966D2578-BCC4-F84A-BDCF-949D4A228665}" type="datetime1">
              <a:rPr lang="en-US" smtClean="0"/>
              <a:t>4/20/15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http://www.tonyparisi.com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229100" y="6356350"/>
            <a:ext cx="685800" cy="365125"/>
          </a:xfrm>
          <a:prstGeom prst="rect">
            <a:avLst/>
          </a:prstGeom>
        </p:spPr>
        <p:txBody>
          <a:bodyPr/>
          <a:lstStyle/>
          <a:p>
            <a:fld id="{9C1F5A0A-F6FC-4FFD-9B49-0DA8697211D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21023"/>
            <a:ext cx="7770813" cy="142987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760538"/>
            <a:ext cx="3611880" cy="4365625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 marL="2398713" indent="-336550">
              <a:defRPr sz="1800"/>
            </a:lvl8pPr>
            <a:lvl9pPr marL="2398713" indent="-336550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44733" y="1760538"/>
            <a:ext cx="3611880" cy="4365625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 marL="2398713" indent="-336550">
              <a:defRPr sz="1800"/>
            </a:lvl8pPr>
            <a:lvl9pPr marL="2398713" indent="-336550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31155" y="6443514"/>
            <a:ext cx="820745" cy="365125"/>
          </a:xfrm>
        </p:spPr>
        <p:txBody>
          <a:bodyPr/>
          <a:lstStyle/>
          <a:p>
            <a:fld id="{EE8C39ED-47E6-A44F-ADAC-318AC7C94970}" type="datetime1">
              <a:rPr lang="en-US" smtClean="0"/>
              <a:t>4/20/15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http://www.tonyparisi.com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229100" y="6356350"/>
            <a:ext cx="685800" cy="365125"/>
          </a:xfrm>
          <a:prstGeom prst="rect">
            <a:avLst/>
          </a:prstGeom>
        </p:spPr>
        <p:txBody>
          <a:bodyPr/>
          <a:lstStyle/>
          <a:p>
            <a:fld id="{9C1F5A0A-F6FC-4FFD-9B49-0DA8697211D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21023"/>
            <a:ext cx="7770813" cy="1429871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1550895"/>
            <a:ext cx="3611880" cy="614082"/>
          </a:xfrm>
        </p:spPr>
        <p:txBody>
          <a:bodyPr anchor="b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2438400"/>
            <a:ext cx="3611880" cy="3687762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 marL="2398713" indent="-336550">
              <a:defRPr sz="1600"/>
            </a:lvl8pPr>
            <a:lvl9pPr marL="2398713" indent="-336550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45526" y="1550895"/>
            <a:ext cx="3611880" cy="614082"/>
          </a:xfrm>
        </p:spPr>
        <p:txBody>
          <a:bodyPr anchor="b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45526" y="2438400"/>
            <a:ext cx="3611880" cy="3687762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 marL="2398713" indent="-336550">
              <a:defRPr sz="1600"/>
            </a:lvl8pPr>
            <a:lvl9pPr marL="2398713" indent="-336550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031155" y="6443514"/>
            <a:ext cx="820745" cy="365125"/>
          </a:xfrm>
        </p:spPr>
        <p:txBody>
          <a:bodyPr/>
          <a:lstStyle/>
          <a:p>
            <a:fld id="{D2757544-65CF-F044-8B50-91E75B932F3A}" type="datetime1">
              <a:rPr lang="en-US" smtClean="0"/>
              <a:t>4/20/15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http://www.tonyparisi.com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4229100" y="6356350"/>
            <a:ext cx="685800" cy="365125"/>
          </a:xfrm>
          <a:prstGeom prst="rect">
            <a:avLst/>
          </a:prstGeom>
        </p:spPr>
        <p:txBody>
          <a:bodyPr/>
          <a:lstStyle/>
          <a:p>
            <a:fld id="{9C1F5A0A-F6FC-4FFD-9B49-0DA8697211D9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786205" y="2191871"/>
            <a:ext cx="3429000" cy="1588"/>
          </a:xfrm>
          <a:prstGeom prst="line">
            <a:avLst/>
          </a:prstGeom>
          <a:ln>
            <a:solidFill>
              <a:srgbClr val="FFFFFF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4936966" y="2191871"/>
            <a:ext cx="3429000" cy="1588"/>
          </a:xfrm>
          <a:prstGeom prst="line">
            <a:avLst/>
          </a:prstGeom>
          <a:ln>
            <a:solidFill>
              <a:srgbClr val="FFFFFF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031155" y="6443514"/>
            <a:ext cx="896945" cy="365125"/>
          </a:xfrm>
        </p:spPr>
        <p:txBody>
          <a:bodyPr/>
          <a:lstStyle/>
          <a:p>
            <a:fld id="{4DF7B947-3E1F-EE43-8B27-7DD65AAD2740}" type="datetime1">
              <a:rPr lang="en-US" smtClean="0"/>
              <a:t>4/20/15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http://www.tonyparisi.com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229100" y="6356350"/>
            <a:ext cx="685800" cy="365125"/>
          </a:xfrm>
          <a:prstGeom prst="rect">
            <a:avLst/>
          </a:prstGeom>
        </p:spPr>
        <p:txBody>
          <a:bodyPr/>
          <a:lstStyle/>
          <a:p>
            <a:fld id="{9C1F5A0A-F6FC-4FFD-9B49-0DA8697211D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031155" y="6443514"/>
            <a:ext cx="820745" cy="365125"/>
          </a:xfrm>
        </p:spPr>
        <p:txBody>
          <a:bodyPr/>
          <a:lstStyle/>
          <a:p>
            <a:fld id="{B7F07621-72F3-2348-958C-96977FE33112}" type="datetime1">
              <a:rPr lang="en-US" smtClean="0"/>
              <a:t>4/20/15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http://www.tonyparisi.com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229100" y="6356350"/>
            <a:ext cx="685800" cy="365125"/>
          </a:xfrm>
          <a:prstGeom prst="rect">
            <a:avLst/>
          </a:prstGeom>
        </p:spPr>
        <p:txBody>
          <a:bodyPr/>
          <a:lstStyle/>
          <a:p>
            <a:fld id="{9C1F5A0A-F6FC-4FFD-9B49-0DA8697211D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8905" y="971550"/>
            <a:ext cx="3657600" cy="1162050"/>
          </a:xfrm>
        </p:spPr>
        <p:txBody>
          <a:bodyPr anchor="b">
            <a:no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457200"/>
            <a:ext cx="3657600" cy="5668963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 marL="2398713" indent="-336550">
              <a:defRPr sz="1800"/>
            </a:lvl8pPr>
            <a:lvl9pPr marL="2398713" indent="-336550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8905" y="2133601"/>
            <a:ext cx="3657600" cy="3581400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31155" y="6443514"/>
            <a:ext cx="858845" cy="365125"/>
          </a:xfrm>
        </p:spPr>
        <p:txBody>
          <a:bodyPr/>
          <a:lstStyle/>
          <a:p>
            <a:fld id="{F837DF6A-DF14-F34E-A6F9-6B1707022C92}" type="datetime1">
              <a:rPr lang="en-US" smtClean="0"/>
              <a:t>4/20/15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http://www.tonyparisi.com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229100" y="6356350"/>
            <a:ext cx="685800" cy="365125"/>
          </a:xfrm>
          <a:prstGeom prst="rect">
            <a:avLst/>
          </a:prstGeom>
        </p:spPr>
        <p:txBody>
          <a:bodyPr/>
          <a:lstStyle/>
          <a:p>
            <a:fld id="{9C1F5A0A-F6FC-4FFD-9B49-0DA8697211D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0" y="121023"/>
            <a:ext cx="7770813" cy="1429871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1752600"/>
            <a:ext cx="7770813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31155" y="6443514"/>
            <a:ext cx="72287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rgbClr val="909090"/>
                </a:solidFill>
                <a:effectLst>
                  <a:outerShdw blurRad="50800" dist="381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Futura Medium"/>
              </a:defRPr>
            </a:lvl1pPr>
          </a:lstStyle>
          <a:p>
            <a:fld id="{0E7AB205-8FC7-2E49-8FED-A0554E54FB21}" type="datetime1">
              <a:rPr lang="en-US" smtClean="0"/>
              <a:pPr/>
              <a:t>4/20/15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131644" y="6443514"/>
            <a:ext cx="18870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2">
                    <a:lumMod val="50000"/>
                    <a:lumOff val="50000"/>
                  </a:schemeClr>
                </a:solidFill>
                <a:effectLst>
                  <a:outerShdw blurRad="50800" dist="381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Futura Medium"/>
              </a:defRPr>
            </a:lvl1pPr>
          </a:lstStyle>
          <a:p>
            <a:r>
              <a:rPr lang="en-US" dirty="0" smtClean="0"/>
              <a:t>http://</a:t>
            </a:r>
            <a:r>
              <a:rPr lang="en-US" dirty="0" err="1" smtClean="0"/>
              <a:t>www.tonyparisi.com</a:t>
            </a:r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hf sldNum="0" hdr="0"/>
  <p:txStyles>
    <p:titleStyle>
      <a:lvl1pPr algn="r" defTabSz="914400" rtl="0" eaLnBrk="1" latinLnBrk="0" hangingPunct="1">
        <a:spcBef>
          <a:spcPct val="0"/>
        </a:spcBef>
        <a:buNone/>
        <a:defRPr sz="4800" b="0" i="1" kern="1200" cap="all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Haettenschweiler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2000"/>
        </a:spcBef>
        <a:buFont typeface="Wingdings" charset="2"/>
        <a:buChar char=""/>
        <a:defRPr sz="2200" kern="1200" cap="small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Haettenschweiler"/>
          <a:ea typeface="+mn-ea"/>
          <a:cs typeface="+mn-cs"/>
        </a:defRPr>
      </a:lvl1pPr>
      <a:lvl2pPr marL="685800" indent="-336550" algn="l" defTabSz="914400" rtl="0" eaLnBrk="1" latinLnBrk="0" hangingPunct="1">
        <a:spcBef>
          <a:spcPts val="600"/>
        </a:spcBef>
        <a:buFont typeface="Wingdings" charset="2"/>
        <a:buChar char=""/>
        <a:defRPr sz="2000" kern="1200" cap="small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Haettenschweiler"/>
          <a:ea typeface="+mn-ea"/>
          <a:cs typeface="+mn-cs"/>
        </a:defRPr>
      </a:lvl2pPr>
      <a:lvl3pPr marL="1035050" indent="-349250" algn="l" defTabSz="914400" rtl="0" eaLnBrk="1" latinLnBrk="0" hangingPunct="1">
        <a:spcBef>
          <a:spcPts val="600"/>
        </a:spcBef>
        <a:buFont typeface="Wingdings" charset="2"/>
        <a:buChar char=""/>
        <a:defRPr sz="1800" kern="1200" cap="small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Haettenschweiler"/>
          <a:ea typeface="+mn-ea"/>
          <a:cs typeface="+mn-cs"/>
        </a:defRPr>
      </a:lvl3pPr>
      <a:lvl4pPr marL="1371600" indent="-336550" algn="l" defTabSz="914400" rtl="0" eaLnBrk="1" latinLnBrk="0" hangingPunct="1">
        <a:spcBef>
          <a:spcPts val="600"/>
        </a:spcBef>
        <a:buFont typeface="Wingdings" charset="2"/>
        <a:buChar char=""/>
        <a:defRPr sz="1800" kern="1200" cap="small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Haettenschweiler"/>
          <a:ea typeface="+mn-ea"/>
          <a:cs typeface="+mn-cs"/>
        </a:defRPr>
      </a:lvl4pPr>
      <a:lvl5pPr marL="1720850" indent="-349250" algn="l" defTabSz="914400" rtl="0" eaLnBrk="1" latinLnBrk="0" hangingPunct="1">
        <a:spcBef>
          <a:spcPts val="600"/>
        </a:spcBef>
        <a:buFont typeface="Wingdings" charset="2"/>
        <a:buChar char=""/>
        <a:defRPr sz="1800" kern="1200" cap="small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Haettenschweiler"/>
          <a:ea typeface="+mn-ea"/>
          <a:cs typeface="+mn-cs"/>
        </a:defRPr>
      </a:lvl5pPr>
      <a:lvl6pPr marL="2055813" indent="-336550" algn="l" defTabSz="914400" rtl="0" eaLnBrk="1" latinLnBrk="0" hangingPunct="1">
        <a:spcBef>
          <a:spcPct val="20000"/>
        </a:spcBef>
        <a:buFontTx/>
        <a:buBlip>
          <a:blip r:embed="rId16"/>
        </a:buBlip>
        <a:defRPr lang="en-US" sz="1800" kern="1200" dirty="0" smtClean="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6pPr>
      <a:lvl7pPr marL="2398713" indent="-336550" algn="l" defTabSz="914400" rtl="0" eaLnBrk="1" latinLnBrk="0" hangingPunct="1">
        <a:spcBef>
          <a:spcPct val="20000"/>
        </a:spcBef>
        <a:buFontTx/>
        <a:buBlip>
          <a:blip r:embed="rId16"/>
        </a:buBlip>
        <a:defRPr lang="en-US" sz="1800" kern="1200" dirty="0" smtClean="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7pPr>
      <a:lvl8pPr marL="2743200" indent="-336550" algn="l" defTabSz="914400" rtl="0" eaLnBrk="1" latinLnBrk="0" hangingPunct="1">
        <a:spcBef>
          <a:spcPct val="20000"/>
        </a:spcBef>
        <a:buFontTx/>
        <a:buBlip>
          <a:blip r:embed="rId16"/>
        </a:buBlip>
        <a:defRPr lang="en-US" sz="1800" kern="1200" dirty="0" smtClean="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8pPr>
      <a:lvl9pPr marL="3087688" indent="-336550" algn="l" defTabSz="914400" rtl="0" eaLnBrk="1" latinLnBrk="0" hangingPunct="1">
        <a:spcBef>
          <a:spcPct val="20000"/>
        </a:spcBef>
        <a:buFontTx/>
        <a:buBlip>
          <a:blip r:embed="rId16"/>
        </a:buBlip>
        <a:defRPr lang="en-US" sz="1800" kern="1200" dirty="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vr.chromeexperiments.com/" TargetMode="External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g.co/chromevr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threejs.org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tparisi.github.io/WebVR/examples/cube-oculus.html" TargetMode="External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tparisi/WebVR" TargetMode="External"/></Relationships>
</file>

<file path=ppt/slides/_rels/slide14.xml.rels><?xml version="1.0" encoding="UTF-8" standalone="yes"?>
<Relationships xmlns="http://schemas.openxmlformats.org/package/2006/relationships"><Relationship Id="rId11" Type="http://schemas.openxmlformats.org/officeDocument/2006/relationships/hyperlink" Target="http://threejs.org/" TargetMode="External"/><Relationship Id="rId12" Type="http://schemas.openxmlformats.org/officeDocument/2006/relationships/hyperlink" Target="http://scenejs.org/" TargetMode="External"/><Relationship Id="rId13" Type="http://schemas.openxmlformats.org/officeDocument/2006/relationships/hyperlink" Target="http://www.babylonjs.com/" TargetMode="External"/><Relationship Id="rId14" Type="http://schemas.openxmlformats.org/officeDocument/2006/relationships/hyperlink" Target="https://github.com/tparisi/glam" TargetMode="External"/><Relationship Id="rId15" Type="http://schemas.openxmlformats.org/officeDocument/2006/relationships/hyperlink" Target="https://github.com/hawksley/eleVR-Web-Player" TargetMode="External"/><Relationship Id="rId16" Type="http://schemas.openxmlformats.org/officeDocument/2006/relationships/hyperlink" Target="https://github.com/littlstar/slant-player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3.png"/><Relationship Id="rId4" Type="http://schemas.openxmlformats.org/officeDocument/2006/relationships/hyperlink" Target="http://www.gootechnologies.com/" TargetMode="External"/><Relationship Id="rId5" Type="http://schemas.openxmlformats.org/officeDocument/2006/relationships/hyperlink" Target="http://verold.com/" TargetMode="External"/><Relationship Id="rId6" Type="http://schemas.openxmlformats.org/officeDocument/2006/relationships/hyperlink" Target="https://turbulenz.com/" TargetMode="External"/><Relationship Id="rId7" Type="http://schemas.openxmlformats.org/officeDocument/2006/relationships/hyperlink" Target="http://www.playcanvas.com/" TargetMode="External"/><Relationship Id="rId8" Type="http://schemas.openxmlformats.org/officeDocument/2006/relationships/hyperlink" Target="https://sketchfab.com/" TargetMode="External"/><Relationship Id="rId9" Type="http://schemas.openxmlformats.org/officeDocument/2006/relationships/hyperlink" Target="https://www.unrealengine.com/" TargetMode="External"/><Relationship Id="rId10" Type="http://schemas.openxmlformats.org/officeDocument/2006/relationships/hyperlink" Target="http://unity3d.com/%23unity-5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emos/detail/unreal-engine-4-strategy-game" TargetMode="External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kripken/emscripten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hyperlink" Target="http://twitter.com/scenevr/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tparisi/glam/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folderview?id=0BzudLt22BqGRbW9WTHMtOWMzNjQ" TargetMode="External"/><Relationship Id="rId4" Type="http://schemas.openxmlformats.org/officeDocument/2006/relationships/hyperlink" Target="http://mozvr.com/" TargetMode="External"/><Relationship Id="rId5" Type="http://schemas.openxmlformats.org/officeDocument/2006/relationships/hyperlink" Target="mailto:web-vr-discuss@mozilla.org" TargetMode="External"/><Relationship Id="rId6" Type="http://schemas.openxmlformats.org/officeDocument/2006/relationships/hyperlink" Target="http://vr.chromeexperiments.com/" TargetMode="External"/><Relationship Id="rId7" Type="http://schemas.openxmlformats.org/officeDocument/2006/relationships/hyperlink" Target="https://github.com/tparisi/WebVR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blog.bitops.com/blog/2014/08/20/updated-firefox-vr-builds/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1" Type="http://schemas.openxmlformats.org/officeDocument/2006/relationships/hyperlink" Target="http://www.meetup.com/Web-VR/" TargetMode="External"/><Relationship Id="rId12" Type="http://schemas.openxmlformats.org/officeDocument/2006/relationships/hyperlink" Target="https://github.com/tparisi/WebGLBook" TargetMode="External"/><Relationship Id="rId13" Type="http://schemas.openxmlformats.org/officeDocument/2006/relationships/hyperlink" Target="https://github.com/tparisi/Programming3DApplications" TargetMode="External"/><Relationship Id="rId14" Type="http://schemas.openxmlformats.org/officeDocument/2006/relationships/hyperlink" Target="http://www.glamjs.org/" TargetMode="External"/><Relationship Id="rId15" Type="http://schemas.openxmlformats.org/officeDocument/2006/relationships/hyperlink" Target="https://github.com/tparisi/glam/" TargetMode="External"/><Relationship Id="rId16" Type="http://schemas.openxmlformats.org/officeDocument/2006/relationships/hyperlink" Target="http://www.thirdeye.gl/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mailto:tparisi@gmail.com" TargetMode="External"/><Relationship Id="rId3" Type="http://schemas.openxmlformats.org/officeDocument/2006/relationships/hyperlink" Target="http://twitter.com/auradeluxe" TargetMode="External"/><Relationship Id="rId4" Type="http://schemas.openxmlformats.org/officeDocument/2006/relationships/hyperlink" Target="http://www.tonyparisi.com/" TargetMode="External"/><Relationship Id="rId5" Type="http://schemas.openxmlformats.org/officeDocument/2006/relationships/hyperlink" Target="http://www.learningwebgl.com/" TargetMode="External"/><Relationship Id="rId6" Type="http://schemas.openxmlformats.org/officeDocument/2006/relationships/image" Target="../media/image4.jpeg"/><Relationship Id="rId7" Type="http://schemas.openxmlformats.org/officeDocument/2006/relationships/hyperlink" Target="http://www.amazon.com/dp/144932357X" TargetMode="External"/><Relationship Id="rId8" Type="http://schemas.openxmlformats.org/officeDocument/2006/relationships/hyperlink" Target="http://www.amazon.com/Programming-Applications-HTML5-WebGL-Visualization/dp/1449362966" TargetMode="External"/><Relationship Id="rId9" Type="http://schemas.openxmlformats.org/officeDocument/2006/relationships/image" Target="../media/image5.png"/><Relationship Id="rId10" Type="http://schemas.openxmlformats.org/officeDocument/2006/relationships/hyperlink" Target="http://www.meetup.com/WebGL-Developers-Meetup/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hyperlink" Target="http://commonspace.wordpress.com/2014/03/12/happybirthday/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hyperlink" Target="http://media.tojicode.com/q3bsp/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mozvr.github.io/webvr-spec/webvr.html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4868214"/>
            <a:ext cx="7772400" cy="877824"/>
          </a:xfrm>
        </p:spPr>
        <p:txBody>
          <a:bodyPr>
            <a:normAutofit/>
          </a:bodyPr>
          <a:lstStyle/>
          <a:p>
            <a:r>
              <a:rPr lang="en-US" dirty="0">
                <a:latin typeface="Haettenschweiler"/>
                <a:cs typeface="Haettenschweiler"/>
              </a:rPr>
              <a:t>t</a:t>
            </a:r>
            <a:r>
              <a:rPr lang="en-US" dirty="0" smtClean="0">
                <a:latin typeface="Haettenschweiler"/>
                <a:cs typeface="Haettenschweiler"/>
              </a:rPr>
              <a:t>ony </a:t>
            </a:r>
            <a:r>
              <a:rPr lang="en-US" dirty="0" err="1" smtClean="0">
                <a:latin typeface="Haettenschweiler"/>
                <a:cs typeface="Haettenschweiler"/>
              </a:rPr>
              <a:t>parisi</a:t>
            </a:r>
            <a:endParaRPr lang="en-US" dirty="0" smtClean="0">
              <a:latin typeface="Haettenschweiler"/>
              <a:cs typeface="Haettenschweiler"/>
            </a:endParaRPr>
          </a:p>
          <a:p>
            <a:r>
              <a:rPr lang="en-US" dirty="0" smtClean="0">
                <a:latin typeface="Haettenschweiler"/>
                <a:cs typeface="Haettenschweiler"/>
              </a:rPr>
              <a:t>April, 2015</a:t>
            </a:r>
            <a:endParaRPr lang="en-US" dirty="0">
              <a:latin typeface="Haettenschweiler"/>
              <a:cs typeface="Haettenschweiler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794000" y="2248999"/>
            <a:ext cx="5829300" cy="1639399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r" defTabSz="914400" rtl="0" eaLnBrk="1" latinLnBrk="0" hangingPunct="1">
              <a:spcBef>
                <a:spcPct val="0"/>
              </a:spcBef>
              <a:buNone/>
              <a:defRPr sz="5400" b="0" i="1" kern="1200" cap="all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Futura Medium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FF6600"/>
                </a:solidFill>
                <a:latin typeface="Haettenschweiler"/>
                <a:cs typeface="Haettenschweiler"/>
              </a:rPr>
              <a:t>Browser-based Virtual Reality with html5</a:t>
            </a:r>
          </a:p>
        </p:txBody>
      </p:sp>
    </p:spTree>
    <p:extLst>
      <p:ext uri="{BB962C8B-B14F-4D97-AF65-F5344CB8AC3E}">
        <p14:creationId xmlns:p14="http://schemas.microsoft.com/office/powerpoint/2010/main" val="34877355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6600"/>
                </a:solidFill>
              </a:rPr>
              <a:t>The WebVR </a:t>
            </a:r>
            <a:r>
              <a:rPr lang="en-US" dirty="0" smtClean="0">
                <a:solidFill>
                  <a:srgbClr val="FF6600"/>
                </a:solidFill>
              </a:rPr>
              <a:t>API</a:t>
            </a:r>
            <a:endParaRPr lang="en-US" dirty="0">
              <a:solidFill>
                <a:srgbClr val="FF66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157941"/>
            <a:ext cx="7770813" cy="4257022"/>
          </a:xfrm>
        </p:spPr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en-US" dirty="0" smtClean="0"/>
              <a:t>Head Tracking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AD04B-D569-C44A-ABB0-DE4A92CC93B0}" type="datetime1">
              <a:rPr lang="en-US" smtClean="0"/>
              <a:t>4/20/15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http://www.tonyparisi.com</a:t>
            </a:r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55600" y="1397864"/>
            <a:ext cx="8788400" cy="5693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100" dirty="0">
              <a:latin typeface="Courier"/>
              <a:cs typeface="Courier"/>
            </a:endParaRPr>
          </a:p>
          <a:p>
            <a:r>
              <a:rPr lang="en-US" sz="1100" dirty="0">
                <a:latin typeface="Courier"/>
                <a:cs typeface="Courier"/>
              </a:rPr>
              <a:t>        // polyfill</a:t>
            </a:r>
          </a:p>
          <a:p>
            <a:r>
              <a:rPr lang="en-US" sz="1100" dirty="0">
                <a:latin typeface="Courier"/>
                <a:cs typeface="Courier"/>
              </a:rPr>
              <a:t>       </a:t>
            </a:r>
            <a:r>
              <a:rPr lang="en-US" sz="1100" dirty="0" err="1">
                <a:latin typeface="Courier"/>
                <a:cs typeface="Courier"/>
              </a:rPr>
              <a:t>var</a:t>
            </a:r>
            <a:r>
              <a:rPr lang="en-US" sz="1100" dirty="0">
                <a:latin typeface="Courier"/>
                <a:cs typeface="Courier"/>
              </a:rPr>
              <a:t> </a:t>
            </a:r>
            <a:r>
              <a:rPr lang="en-US" sz="1100" dirty="0" err="1">
                <a:latin typeface="Courier"/>
                <a:cs typeface="Courier"/>
              </a:rPr>
              <a:t>getVRDevices</a:t>
            </a:r>
            <a:r>
              <a:rPr lang="en-US" sz="1100" dirty="0">
                <a:latin typeface="Courier"/>
                <a:cs typeface="Courier"/>
              </a:rPr>
              <a:t> = </a:t>
            </a:r>
            <a:r>
              <a:rPr lang="en-US" sz="1100" dirty="0" err="1">
                <a:latin typeface="Courier"/>
                <a:cs typeface="Courier"/>
              </a:rPr>
              <a:t>navigator.mozGetVRDevices</a:t>
            </a:r>
            <a:r>
              <a:rPr lang="en-US" sz="1100" dirty="0">
                <a:latin typeface="Courier"/>
                <a:cs typeface="Courier"/>
              </a:rPr>
              <a:t> /* FF */ ||</a:t>
            </a:r>
          </a:p>
          <a:p>
            <a:r>
              <a:rPr lang="en-US" sz="1100" dirty="0">
                <a:latin typeface="Courier"/>
                <a:cs typeface="Courier"/>
              </a:rPr>
              <a:t>                           </a:t>
            </a:r>
            <a:r>
              <a:rPr lang="en-US" sz="1100" dirty="0" err="1">
                <a:latin typeface="Courier"/>
                <a:cs typeface="Courier"/>
              </a:rPr>
              <a:t>navigator.getVRDevices</a:t>
            </a:r>
            <a:r>
              <a:rPr lang="en-US" sz="1100" dirty="0">
                <a:latin typeface="Courier"/>
                <a:cs typeface="Courier"/>
              </a:rPr>
              <a:t>; /* </a:t>
            </a:r>
            <a:r>
              <a:rPr lang="en-US" sz="1100" dirty="0" err="1">
                <a:latin typeface="Courier"/>
                <a:cs typeface="Courier"/>
              </a:rPr>
              <a:t>webkit</a:t>
            </a:r>
            <a:r>
              <a:rPr lang="en-US" sz="1100" dirty="0">
                <a:latin typeface="Courier"/>
                <a:cs typeface="Courier"/>
              </a:rPr>
              <a:t> */</a:t>
            </a:r>
          </a:p>
          <a:p>
            <a:endParaRPr lang="en-US" sz="1100" dirty="0">
              <a:latin typeface="Courier"/>
              <a:cs typeface="Courier"/>
            </a:endParaRPr>
          </a:p>
          <a:p>
            <a:r>
              <a:rPr lang="en-US" sz="1100" dirty="0">
                <a:latin typeface="Courier"/>
                <a:cs typeface="Courier"/>
              </a:rPr>
              <a:t>       </a:t>
            </a:r>
            <a:r>
              <a:rPr lang="en-US" sz="1100" dirty="0" err="1">
                <a:latin typeface="Courier"/>
                <a:cs typeface="Courier"/>
              </a:rPr>
              <a:t>var</a:t>
            </a:r>
            <a:r>
              <a:rPr lang="en-US" sz="1100" dirty="0">
                <a:latin typeface="Courier"/>
                <a:cs typeface="Courier"/>
              </a:rPr>
              <a:t> self = this;</a:t>
            </a:r>
          </a:p>
          <a:p>
            <a:r>
              <a:rPr lang="en-US" sz="1100" dirty="0">
                <a:latin typeface="Courier"/>
                <a:cs typeface="Courier"/>
              </a:rPr>
              <a:t>       </a:t>
            </a:r>
            <a:r>
              <a:rPr lang="en-US" sz="1100" dirty="0" err="1">
                <a:latin typeface="Courier"/>
                <a:cs typeface="Courier"/>
              </a:rPr>
              <a:t>getVRDevices</a:t>
            </a:r>
            <a:r>
              <a:rPr lang="en-US" sz="1100" dirty="0">
                <a:latin typeface="Courier"/>
                <a:cs typeface="Courier"/>
              </a:rPr>
              <a:t>().then( </a:t>
            </a:r>
            <a:r>
              <a:rPr lang="en-US" sz="1100" dirty="0" err="1">
                <a:latin typeface="Courier"/>
                <a:cs typeface="Courier"/>
              </a:rPr>
              <a:t>gotVRDevices</a:t>
            </a:r>
            <a:r>
              <a:rPr lang="en-US" sz="1100" dirty="0">
                <a:latin typeface="Courier"/>
                <a:cs typeface="Courier"/>
              </a:rPr>
              <a:t> );</a:t>
            </a:r>
          </a:p>
          <a:p>
            <a:endParaRPr lang="en-US" sz="1100" dirty="0">
              <a:latin typeface="Courier"/>
              <a:cs typeface="Courier"/>
            </a:endParaRPr>
          </a:p>
          <a:p>
            <a:r>
              <a:rPr lang="en-US" sz="1100" dirty="0">
                <a:latin typeface="Courier"/>
                <a:cs typeface="Courier"/>
              </a:rPr>
              <a:t>        function </a:t>
            </a:r>
            <a:r>
              <a:rPr lang="en-US" sz="1100" dirty="0" err="1">
                <a:latin typeface="Courier"/>
                <a:cs typeface="Courier"/>
              </a:rPr>
              <a:t>gotVRDevices</a:t>
            </a:r>
            <a:r>
              <a:rPr lang="en-US" sz="1100" dirty="0">
                <a:latin typeface="Courier"/>
                <a:cs typeface="Courier"/>
              </a:rPr>
              <a:t>( devices ) {</a:t>
            </a:r>
          </a:p>
          <a:p>
            <a:r>
              <a:rPr lang="en-US" sz="1100" dirty="0">
                <a:latin typeface="Courier"/>
                <a:cs typeface="Courier"/>
              </a:rPr>
              <a:t>            </a:t>
            </a:r>
            <a:r>
              <a:rPr lang="en-US" sz="1100" dirty="0" err="1">
                <a:latin typeface="Courier"/>
                <a:cs typeface="Courier"/>
              </a:rPr>
              <a:t>var</a:t>
            </a:r>
            <a:r>
              <a:rPr lang="en-US" sz="1100" dirty="0">
                <a:latin typeface="Courier"/>
                <a:cs typeface="Courier"/>
              </a:rPr>
              <a:t> </a:t>
            </a:r>
            <a:r>
              <a:rPr lang="en-US" sz="1100" dirty="0" err="1">
                <a:latin typeface="Courier"/>
                <a:cs typeface="Courier"/>
              </a:rPr>
              <a:t>vrInput</a:t>
            </a:r>
            <a:r>
              <a:rPr lang="en-US" sz="1100" dirty="0">
                <a:latin typeface="Courier"/>
                <a:cs typeface="Courier"/>
              </a:rPr>
              <a:t>;</a:t>
            </a:r>
          </a:p>
          <a:p>
            <a:r>
              <a:rPr lang="en-US" sz="1100" dirty="0">
                <a:latin typeface="Courier"/>
                <a:cs typeface="Courier"/>
              </a:rPr>
              <a:t>            </a:t>
            </a:r>
            <a:r>
              <a:rPr lang="en-US" sz="1100" dirty="0" err="1">
                <a:latin typeface="Courier"/>
                <a:cs typeface="Courier"/>
              </a:rPr>
              <a:t>var</a:t>
            </a:r>
            <a:r>
              <a:rPr lang="en-US" sz="1100" dirty="0">
                <a:latin typeface="Courier"/>
                <a:cs typeface="Courier"/>
              </a:rPr>
              <a:t> error;</a:t>
            </a:r>
          </a:p>
          <a:p>
            <a:r>
              <a:rPr lang="en-US" sz="1100" dirty="0">
                <a:latin typeface="Courier"/>
                <a:cs typeface="Courier"/>
              </a:rPr>
              <a:t>            for ( </a:t>
            </a:r>
            <a:r>
              <a:rPr lang="en-US" sz="1100" dirty="0" err="1">
                <a:latin typeface="Courier"/>
                <a:cs typeface="Courier"/>
              </a:rPr>
              <a:t>var</a:t>
            </a:r>
            <a:r>
              <a:rPr lang="en-US" sz="1100" dirty="0">
                <a:latin typeface="Courier"/>
                <a:cs typeface="Courier"/>
              </a:rPr>
              <a:t> </a:t>
            </a:r>
            <a:r>
              <a:rPr lang="en-US" sz="1100" dirty="0" err="1">
                <a:latin typeface="Courier"/>
                <a:cs typeface="Courier"/>
              </a:rPr>
              <a:t>i</a:t>
            </a:r>
            <a:r>
              <a:rPr lang="en-US" sz="1100" dirty="0">
                <a:latin typeface="Courier"/>
                <a:cs typeface="Courier"/>
              </a:rPr>
              <a:t> = 0; </a:t>
            </a:r>
            <a:r>
              <a:rPr lang="en-US" sz="1100" dirty="0" err="1">
                <a:latin typeface="Courier"/>
                <a:cs typeface="Courier"/>
              </a:rPr>
              <a:t>i</a:t>
            </a:r>
            <a:r>
              <a:rPr lang="en-US" sz="1100" dirty="0">
                <a:latin typeface="Courier"/>
                <a:cs typeface="Courier"/>
              </a:rPr>
              <a:t> &lt; </a:t>
            </a:r>
            <a:r>
              <a:rPr lang="en-US" sz="1100" dirty="0" err="1">
                <a:latin typeface="Courier"/>
                <a:cs typeface="Courier"/>
              </a:rPr>
              <a:t>devices.length</a:t>
            </a:r>
            <a:r>
              <a:rPr lang="en-US" sz="1100" dirty="0">
                <a:latin typeface="Courier"/>
                <a:cs typeface="Courier"/>
              </a:rPr>
              <a:t>; ++</a:t>
            </a:r>
            <a:r>
              <a:rPr lang="en-US" sz="1100" dirty="0" err="1">
                <a:latin typeface="Courier"/>
                <a:cs typeface="Courier"/>
              </a:rPr>
              <a:t>i</a:t>
            </a:r>
            <a:r>
              <a:rPr lang="en-US" sz="1100" dirty="0">
                <a:latin typeface="Courier"/>
                <a:cs typeface="Courier"/>
              </a:rPr>
              <a:t> ) {</a:t>
            </a:r>
          </a:p>
          <a:p>
            <a:r>
              <a:rPr lang="en-US" sz="1100" dirty="0">
                <a:latin typeface="Courier"/>
                <a:cs typeface="Courier"/>
              </a:rPr>
              <a:t>                if ( devices[</a:t>
            </a:r>
            <a:r>
              <a:rPr lang="en-US" sz="1100" dirty="0" err="1">
                <a:latin typeface="Courier"/>
                <a:cs typeface="Courier"/>
              </a:rPr>
              <a:t>i</a:t>
            </a:r>
            <a:r>
              <a:rPr lang="en-US" sz="1100" dirty="0">
                <a:latin typeface="Courier"/>
                <a:cs typeface="Courier"/>
              </a:rPr>
              <a:t>] </a:t>
            </a:r>
            <a:r>
              <a:rPr lang="en-US" sz="1100" dirty="0" err="1">
                <a:latin typeface="Courier"/>
                <a:cs typeface="Courier"/>
              </a:rPr>
              <a:t>instanceof</a:t>
            </a:r>
            <a:r>
              <a:rPr lang="en-US" sz="1100" dirty="0">
                <a:latin typeface="Courier"/>
                <a:cs typeface="Courier"/>
              </a:rPr>
              <a:t> </a:t>
            </a:r>
            <a:r>
              <a:rPr lang="en-US" sz="1200" b="1" dirty="0" err="1">
                <a:latin typeface="Courier"/>
                <a:cs typeface="Courier"/>
              </a:rPr>
              <a:t>PositionSensorVRDevice</a:t>
            </a:r>
            <a:r>
              <a:rPr lang="en-US" sz="1200" dirty="0">
                <a:latin typeface="Courier"/>
                <a:cs typeface="Courier"/>
              </a:rPr>
              <a:t> </a:t>
            </a:r>
            <a:r>
              <a:rPr lang="en-US" sz="1100" dirty="0">
                <a:latin typeface="Courier"/>
                <a:cs typeface="Courier"/>
              </a:rPr>
              <a:t>) {</a:t>
            </a:r>
          </a:p>
          <a:p>
            <a:r>
              <a:rPr lang="en-US" sz="1100" dirty="0">
                <a:latin typeface="Courier"/>
                <a:cs typeface="Courier"/>
              </a:rPr>
              <a:t>                    </a:t>
            </a:r>
            <a:r>
              <a:rPr lang="en-US" sz="1100" dirty="0" err="1">
                <a:latin typeface="Courier"/>
                <a:cs typeface="Courier"/>
              </a:rPr>
              <a:t>vrInput</a:t>
            </a:r>
            <a:r>
              <a:rPr lang="en-US" sz="1100" dirty="0">
                <a:latin typeface="Courier"/>
                <a:cs typeface="Courier"/>
              </a:rPr>
              <a:t> = devices[</a:t>
            </a:r>
            <a:r>
              <a:rPr lang="en-US" sz="1100" dirty="0" err="1">
                <a:latin typeface="Courier"/>
                <a:cs typeface="Courier"/>
              </a:rPr>
              <a:t>i</a:t>
            </a:r>
            <a:r>
              <a:rPr lang="en-US" sz="1100" dirty="0">
                <a:latin typeface="Courier"/>
                <a:cs typeface="Courier"/>
              </a:rPr>
              <a:t>]</a:t>
            </a:r>
          </a:p>
          <a:p>
            <a:r>
              <a:rPr lang="en-US" sz="1100" dirty="0">
                <a:latin typeface="Courier"/>
                <a:cs typeface="Courier"/>
              </a:rPr>
              <a:t>                    self._</a:t>
            </a:r>
            <a:r>
              <a:rPr lang="en-US" sz="1100" dirty="0" err="1">
                <a:latin typeface="Courier"/>
                <a:cs typeface="Courier"/>
              </a:rPr>
              <a:t>vrInput</a:t>
            </a:r>
            <a:r>
              <a:rPr lang="en-US" sz="1100" dirty="0">
                <a:latin typeface="Courier"/>
                <a:cs typeface="Courier"/>
              </a:rPr>
              <a:t> = </a:t>
            </a:r>
            <a:r>
              <a:rPr lang="en-US" sz="1100" dirty="0" err="1">
                <a:latin typeface="Courier"/>
                <a:cs typeface="Courier"/>
              </a:rPr>
              <a:t>vrInput</a:t>
            </a:r>
            <a:r>
              <a:rPr lang="en-US" sz="1100" dirty="0">
                <a:latin typeface="Courier"/>
                <a:cs typeface="Courier"/>
              </a:rPr>
              <a:t>;</a:t>
            </a:r>
          </a:p>
          <a:p>
            <a:r>
              <a:rPr lang="en-US" sz="1100" dirty="0">
                <a:latin typeface="Courier"/>
                <a:cs typeface="Courier"/>
              </a:rPr>
              <a:t>                    break; // We keep the first we encounter</a:t>
            </a:r>
          </a:p>
          <a:p>
            <a:r>
              <a:rPr lang="en-US" sz="1100" dirty="0">
                <a:latin typeface="Courier"/>
                <a:cs typeface="Courier"/>
              </a:rPr>
              <a:t>                }</a:t>
            </a:r>
          </a:p>
          <a:p>
            <a:r>
              <a:rPr lang="en-US" sz="1100" dirty="0">
                <a:latin typeface="Courier"/>
                <a:cs typeface="Courier"/>
              </a:rPr>
              <a:t>            }</a:t>
            </a:r>
          </a:p>
          <a:p>
            <a:r>
              <a:rPr lang="en-US" sz="1100" dirty="0">
                <a:latin typeface="Courier"/>
                <a:cs typeface="Courier"/>
              </a:rPr>
              <a:t>        </a:t>
            </a:r>
            <a:r>
              <a:rPr lang="en-US" sz="1100" dirty="0" smtClean="0">
                <a:latin typeface="Courier"/>
                <a:cs typeface="Courier"/>
              </a:rPr>
              <a:t>}</a:t>
            </a:r>
          </a:p>
          <a:p>
            <a:r>
              <a:rPr lang="en-US" sz="1100" dirty="0" smtClean="0">
                <a:latin typeface="Courier"/>
                <a:cs typeface="Courier"/>
              </a:rPr>
              <a:t>        …</a:t>
            </a:r>
          </a:p>
          <a:p>
            <a:endParaRPr lang="en-US" sz="1100" dirty="0">
              <a:latin typeface="Courier"/>
              <a:cs typeface="Courier"/>
            </a:endParaRPr>
          </a:p>
          <a:p>
            <a:r>
              <a:rPr lang="en-US" sz="1100" dirty="0" smtClean="0">
                <a:latin typeface="Courier"/>
                <a:cs typeface="Courier"/>
              </a:rPr>
              <a:t>        // called once per tick from </a:t>
            </a:r>
            <a:r>
              <a:rPr lang="en-US" sz="1100" dirty="0" err="1" smtClean="0">
                <a:latin typeface="Courier"/>
                <a:cs typeface="Courier"/>
              </a:rPr>
              <a:t>requestAnimationFrame</a:t>
            </a:r>
            <a:r>
              <a:rPr lang="en-US" sz="1100" dirty="0" smtClean="0">
                <a:latin typeface="Courier"/>
                <a:cs typeface="Courier"/>
              </a:rPr>
              <a:t>()        </a:t>
            </a:r>
          </a:p>
          <a:p>
            <a:r>
              <a:rPr lang="en-US" sz="1100" dirty="0" smtClean="0">
                <a:latin typeface="Courier"/>
                <a:cs typeface="Courier"/>
              </a:rPr>
              <a:t>        </a:t>
            </a:r>
            <a:r>
              <a:rPr lang="en-US" sz="1100" dirty="0" err="1" smtClean="0">
                <a:latin typeface="Courier"/>
                <a:cs typeface="Courier"/>
              </a:rPr>
              <a:t>var</a:t>
            </a:r>
            <a:r>
              <a:rPr lang="en-US" sz="1100" dirty="0" smtClean="0">
                <a:latin typeface="Courier"/>
                <a:cs typeface="Courier"/>
              </a:rPr>
              <a:t> </a:t>
            </a:r>
            <a:r>
              <a:rPr lang="en-US" sz="1100" dirty="0">
                <a:latin typeface="Courier"/>
                <a:cs typeface="Courier"/>
              </a:rPr>
              <a:t>update = function() {</a:t>
            </a:r>
          </a:p>
          <a:p>
            <a:r>
              <a:rPr lang="en-US" sz="1100" dirty="0">
                <a:latin typeface="Courier"/>
                <a:cs typeface="Courier"/>
              </a:rPr>
              <a:t>        </a:t>
            </a:r>
            <a:r>
              <a:rPr lang="en-US" sz="1100" dirty="0" smtClean="0">
                <a:latin typeface="Courier"/>
                <a:cs typeface="Courier"/>
              </a:rPr>
              <a:t>    </a:t>
            </a:r>
            <a:r>
              <a:rPr lang="en-US" sz="1100" dirty="0" err="1" smtClean="0">
                <a:latin typeface="Courier"/>
                <a:cs typeface="Courier"/>
              </a:rPr>
              <a:t>var</a:t>
            </a:r>
            <a:r>
              <a:rPr lang="en-US" sz="1100" dirty="0" smtClean="0">
                <a:latin typeface="Courier"/>
                <a:cs typeface="Courier"/>
              </a:rPr>
              <a:t> </a:t>
            </a:r>
            <a:r>
              <a:rPr lang="en-US" sz="1100" dirty="0" err="1">
                <a:latin typeface="Courier"/>
                <a:cs typeface="Courier"/>
              </a:rPr>
              <a:t>vrState</a:t>
            </a:r>
            <a:r>
              <a:rPr lang="en-US" sz="1100" dirty="0">
                <a:latin typeface="Courier"/>
                <a:cs typeface="Courier"/>
              </a:rPr>
              <a:t> = </a:t>
            </a:r>
            <a:r>
              <a:rPr lang="en-US" sz="1100" dirty="0" err="1">
                <a:latin typeface="Courier"/>
                <a:cs typeface="Courier"/>
              </a:rPr>
              <a:t>this.getVRState</a:t>
            </a:r>
            <a:r>
              <a:rPr lang="en-US" sz="1100" dirty="0">
                <a:latin typeface="Courier"/>
                <a:cs typeface="Courier"/>
              </a:rPr>
              <a:t>();</a:t>
            </a:r>
          </a:p>
          <a:p>
            <a:r>
              <a:rPr lang="en-US" sz="1100" dirty="0">
                <a:latin typeface="Courier"/>
                <a:cs typeface="Courier"/>
              </a:rPr>
              <a:t>        </a:t>
            </a:r>
            <a:r>
              <a:rPr lang="en-US" sz="1100" dirty="0" smtClean="0">
                <a:latin typeface="Courier"/>
                <a:cs typeface="Courier"/>
              </a:rPr>
              <a:t>    if </a:t>
            </a:r>
            <a:r>
              <a:rPr lang="en-US" sz="1100" dirty="0">
                <a:latin typeface="Courier"/>
                <a:cs typeface="Courier"/>
              </a:rPr>
              <a:t>( !</a:t>
            </a:r>
            <a:r>
              <a:rPr lang="en-US" sz="1100" dirty="0" err="1">
                <a:latin typeface="Courier"/>
                <a:cs typeface="Courier"/>
              </a:rPr>
              <a:t>vrState</a:t>
            </a:r>
            <a:r>
              <a:rPr lang="en-US" sz="1100" dirty="0">
                <a:latin typeface="Courier"/>
                <a:cs typeface="Courier"/>
              </a:rPr>
              <a:t> ) {</a:t>
            </a:r>
          </a:p>
          <a:p>
            <a:r>
              <a:rPr lang="en-US" sz="1100" dirty="0">
                <a:latin typeface="Courier"/>
                <a:cs typeface="Courier"/>
              </a:rPr>
              <a:t>            </a:t>
            </a:r>
            <a:r>
              <a:rPr lang="en-US" sz="1100" dirty="0" smtClean="0">
                <a:latin typeface="Courier"/>
                <a:cs typeface="Courier"/>
              </a:rPr>
              <a:t>    return</a:t>
            </a:r>
            <a:r>
              <a:rPr lang="en-US" sz="1100" dirty="0">
                <a:latin typeface="Courier"/>
                <a:cs typeface="Courier"/>
              </a:rPr>
              <a:t>;</a:t>
            </a:r>
          </a:p>
          <a:p>
            <a:r>
              <a:rPr lang="en-US" sz="1100" dirty="0">
                <a:latin typeface="Courier"/>
                <a:cs typeface="Courier"/>
              </a:rPr>
              <a:t>        </a:t>
            </a:r>
            <a:r>
              <a:rPr lang="en-US" sz="1100" dirty="0" smtClean="0">
                <a:latin typeface="Courier"/>
                <a:cs typeface="Courier"/>
              </a:rPr>
              <a:t>    }</a:t>
            </a:r>
            <a:endParaRPr lang="en-US" sz="1100" dirty="0">
              <a:latin typeface="Courier"/>
              <a:cs typeface="Courier"/>
            </a:endParaRPr>
          </a:p>
          <a:p>
            <a:endParaRPr lang="en-US" sz="1100" dirty="0">
              <a:latin typeface="Courier"/>
              <a:cs typeface="Courier"/>
            </a:endParaRPr>
          </a:p>
          <a:p>
            <a:r>
              <a:rPr lang="en-US" sz="1100" dirty="0">
                <a:latin typeface="Courier"/>
                <a:cs typeface="Courier"/>
              </a:rPr>
              <a:t>      </a:t>
            </a:r>
            <a:r>
              <a:rPr lang="en-US" sz="1100" dirty="0" smtClean="0">
                <a:latin typeface="Courier"/>
                <a:cs typeface="Courier"/>
              </a:rPr>
              <a:t>      /</a:t>
            </a:r>
            <a:r>
              <a:rPr lang="en-US" sz="1100" dirty="0">
                <a:latin typeface="Courier"/>
                <a:cs typeface="Courier"/>
              </a:rPr>
              <a:t>/ </a:t>
            </a:r>
            <a:r>
              <a:rPr lang="en-US" sz="1100" dirty="0" err="1">
                <a:latin typeface="Courier"/>
                <a:cs typeface="Courier"/>
              </a:rPr>
              <a:t>vrState.hmd.rotation</a:t>
            </a:r>
            <a:r>
              <a:rPr lang="en-US" sz="1100" dirty="0">
                <a:latin typeface="Courier"/>
                <a:cs typeface="Courier"/>
              </a:rPr>
              <a:t> contains four floats, quaternion </a:t>
            </a:r>
            <a:r>
              <a:rPr lang="en-US" sz="1100" dirty="0" err="1">
                <a:latin typeface="Courier"/>
                <a:cs typeface="Courier"/>
              </a:rPr>
              <a:t>x,y,z,w</a:t>
            </a:r>
            <a:endParaRPr lang="en-US" sz="1100" dirty="0">
              <a:latin typeface="Courier"/>
              <a:cs typeface="Courier"/>
            </a:endParaRPr>
          </a:p>
          <a:p>
            <a:r>
              <a:rPr lang="en-US" sz="1100" dirty="0">
                <a:latin typeface="Courier"/>
                <a:cs typeface="Courier"/>
              </a:rPr>
              <a:t>      </a:t>
            </a:r>
            <a:r>
              <a:rPr lang="en-US" sz="1100" dirty="0" smtClean="0">
                <a:latin typeface="Courier"/>
                <a:cs typeface="Courier"/>
              </a:rPr>
              <a:t>      </a:t>
            </a:r>
            <a:r>
              <a:rPr lang="en-US" sz="1100" dirty="0" err="1" smtClean="0">
                <a:latin typeface="Courier"/>
                <a:cs typeface="Courier"/>
              </a:rPr>
              <a:t>setCameraRotation</a:t>
            </a:r>
            <a:r>
              <a:rPr lang="en-US" sz="1100" dirty="0">
                <a:latin typeface="Courier"/>
                <a:cs typeface="Courier"/>
              </a:rPr>
              <a:t>(</a:t>
            </a:r>
            <a:r>
              <a:rPr lang="en-US" sz="1100" dirty="0" err="1">
                <a:latin typeface="Courier"/>
                <a:cs typeface="Courier"/>
              </a:rPr>
              <a:t>vrState.hmd.rotation</a:t>
            </a:r>
            <a:r>
              <a:rPr lang="en-US" sz="1100" dirty="0">
                <a:latin typeface="Courier"/>
                <a:cs typeface="Courier"/>
              </a:rPr>
              <a:t>);</a:t>
            </a:r>
          </a:p>
          <a:p>
            <a:r>
              <a:rPr lang="en-US" sz="1100" dirty="0">
                <a:latin typeface="Courier"/>
                <a:cs typeface="Courier"/>
              </a:rPr>
              <a:t>    </a:t>
            </a:r>
            <a:r>
              <a:rPr lang="en-US" sz="1100" dirty="0" smtClean="0">
                <a:latin typeface="Courier"/>
                <a:cs typeface="Courier"/>
              </a:rPr>
              <a:t>    }</a:t>
            </a:r>
            <a:r>
              <a:rPr lang="en-US" sz="1100" dirty="0">
                <a:latin typeface="Courier"/>
                <a:cs typeface="Courier"/>
              </a:rPr>
              <a:t>;</a:t>
            </a:r>
          </a:p>
          <a:p>
            <a:endParaRPr lang="en-US" sz="1100" dirty="0">
              <a:latin typeface="Courier"/>
              <a:cs typeface="Courier"/>
            </a:endParaRPr>
          </a:p>
          <a:p>
            <a:endParaRPr lang="en-US" sz="1100" dirty="0" smtClean="0">
              <a:latin typeface="Courier"/>
              <a:cs typeface="Courier"/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5622050" y="2920380"/>
            <a:ext cx="509595" cy="47445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131644" y="2551048"/>
            <a:ext cx="28942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9ED0F1"/>
                </a:solidFill>
                <a:latin typeface="Andale Mono"/>
                <a:cs typeface="Andale Mono"/>
              </a:rPr>
              <a:t>g</a:t>
            </a:r>
            <a:r>
              <a:rPr lang="en-US" dirty="0" smtClean="0">
                <a:solidFill>
                  <a:srgbClr val="9ED0F1"/>
                </a:solidFill>
                <a:latin typeface="Andale Mono"/>
                <a:cs typeface="Andale Mono"/>
              </a:rPr>
              <a:t>et head-tracking VR device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5064706" y="5584425"/>
            <a:ext cx="509595" cy="47445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562398" y="5228650"/>
            <a:ext cx="33149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9ED0F1"/>
                </a:solidFill>
                <a:latin typeface="Andale Mono"/>
                <a:cs typeface="Andale Mono"/>
              </a:rPr>
              <a:t>u</a:t>
            </a:r>
            <a:r>
              <a:rPr lang="en-US" dirty="0" smtClean="0">
                <a:solidFill>
                  <a:srgbClr val="9ED0F1"/>
                </a:solidFill>
                <a:latin typeface="Andale Mono"/>
                <a:cs typeface="Andale Mono"/>
              </a:rPr>
              <a:t>pdate camera to match HMD device orientation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4218561" y="4915548"/>
            <a:ext cx="509595" cy="47445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716252" y="4559773"/>
            <a:ext cx="41610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9ED0F1"/>
                </a:solidFill>
                <a:latin typeface="Andale Mono"/>
                <a:cs typeface="Andale Mono"/>
              </a:rPr>
              <a:t>q</a:t>
            </a:r>
            <a:r>
              <a:rPr lang="en-US" dirty="0" smtClean="0">
                <a:solidFill>
                  <a:srgbClr val="9ED0F1"/>
                </a:solidFill>
                <a:latin typeface="Andale Mono"/>
                <a:cs typeface="Andale Mono"/>
              </a:rPr>
              <a:t>uery HMD device state</a:t>
            </a:r>
          </a:p>
        </p:txBody>
      </p:sp>
    </p:spTree>
    <p:extLst>
      <p:ext uri="{BB962C8B-B14F-4D97-AF65-F5344CB8AC3E}">
        <p14:creationId xmlns:p14="http://schemas.microsoft.com/office/powerpoint/2010/main" val="28955978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6600"/>
                </a:solidFill>
              </a:rPr>
              <a:t>WebVR and Cardboard</a:t>
            </a:r>
            <a:endParaRPr lang="en-US" dirty="0">
              <a:solidFill>
                <a:srgbClr val="FF66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Google Cardboard Showcase</a:t>
            </a:r>
          </a:p>
          <a:p>
            <a:pPr lvl="1"/>
            <a:r>
              <a:rPr lang="en-US" sz="1800" cap="none" dirty="0" smtClean="0">
                <a:latin typeface="Andale Mono"/>
                <a:cs typeface="Andale Mono"/>
              </a:rPr>
              <a:t>Mobile Chrome </a:t>
            </a:r>
            <a:r>
              <a:rPr lang="en-US" sz="1800" cap="none" dirty="0" smtClean="0">
                <a:latin typeface="Andale Mono"/>
                <a:cs typeface="Andale Mono"/>
                <a:hlinkClick r:id="rId2"/>
              </a:rPr>
              <a:t>http://</a:t>
            </a:r>
            <a:r>
              <a:rPr lang="en-US" sz="1800" b="1" cap="none" dirty="0" smtClean="0">
                <a:latin typeface="Andale Mono"/>
                <a:cs typeface="Andale Mono"/>
                <a:hlinkClick r:id="rId2"/>
              </a:rPr>
              <a:t>g.co</a:t>
            </a:r>
            <a:r>
              <a:rPr lang="en-US" sz="1800" b="1" cap="none" dirty="0">
                <a:latin typeface="Andale Mono"/>
                <a:cs typeface="Andale Mono"/>
                <a:hlinkClick r:id="rId2"/>
              </a:rPr>
              <a:t>/</a:t>
            </a:r>
            <a:r>
              <a:rPr lang="en-US" sz="1800" b="1" cap="none" dirty="0" smtClean="0">
                <a:latin typeface="Andale Mono"/>
                <a:cs typeface="Andale Mono"/>
                <a:hlinkClick r:id="rId2"/>
              </a:rPr>
              <a:t>chromevr</a:t>
            </a:r>
            <a:endParaRPr lang="en-US" sz="1800" cap="none" dirty="0" smtClean="0">
              <a:latin typeface="Andale Mono"/>
              <a:cs typeface="Andale Mono"/>
            </a:endParaRPr>
          </a:p>
          <a:p>
            <a:pPr lvl="1"/>
            <a:r>
              <a:rPr lang="en-US" sz="1800" cap="none" dirty="0">
                <a:latin typeface="Andale Mono"/>
                <a:cs typeface="Andale Mono"/>
              </a:rPr>
              <a:t>Desktop Chrome </a:t>
            </a:r>
            <a:r>
              <a:rPr lang="en-US" sz="1800" cap="none" dirty="0">
                <a:latin typeface="Andale Mono"/>
                <a:cs typeface="Andale Mono"/>
                <a:hlinkClick r:id="rId3"/>
              </a:rPr>
              <a:t>http://</a:t>
            </a:r>
            <a:r>
              <a:rPr lang="en-US" sz="1800" cap="none" dirty="0" smtClean="0">
                <a:latin typeface="Andale Mono"/>
                <a:cs typeface="Andale Mono"/>
                <a:hlinkClick r:id="rId3"/>
              </a:rPr>
              <a:t>vr.chromeexperiments.com/</a:t>
            </a:r>
            <a:endParaRPr lang="en-US" sz="1800" cap="none" dirty="0">
              <a:latin typeface="Andale Mono"/>
              <a:cs typeface="Andale Mono"/>
            </a:endParaRPr>
          </a:p>
          <a:p>
            <a:r>
              <a:rPr lang="en-US" dirty="0" smtClean="0">
                <a:cs typeface="Haettenschweiler"/>
              </a:rPr>
              <a:t>Even Easier Than Oculus!</a:t>
            </a:r>
          </a:p>
          <a:p>
            <a:pPr lvl="1"/>
            <a:r>
              <a:rPr lang="en-US" dirty="0" smtClean="0">
                <a:cs typeface="Haettenschweiler"/>
              </a:rPr>
              <a:t>Render WebGL Side-by-Side Stereo (no need to query devices)</a:t>
            </a:r>
          </a:p>
          <a:p>
            <a:pPr lvl="1"/>
            <a:r>
              <a:rPr lang="en-US" dirty="0" smtClean="0">
                <a:cs typeface="Haettenschweiler"/>
              </a:rPr>
              <a:t>Use Existing Browser Fullscreen Mode</a:t>
            </a:r>
          </a:p>
          <a:p>
            <a:pPr lvl="1"/>
            <a:r>
              <a:rPr lang="en-US" dirty="0" smtClean="0">
                <a:cs typeface="Haettenschweiler"/>
              </a:rPr>
              <a:t>Use browser Device Orientation API for Head Tracking</a:t>
            </a:r>
          </a:p>
          <a:p>
            <a:pPr lvl="1"/>
            <a:endParaRPr lang="en-US" dirty="0" smtClean="0">
              <a:cs typeface="Haettenschweiler"/>
            </a:endParaRP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AD04B-D569-C44A-ABB0-DE4A92CC93B0}" type="datetime1">
              <a:rPr lang="en-US" smtClean="0"/>
              <a:t>4/20/15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http://www.tonyparisi.com</a:t>
            </a:r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1644921" y="4671876"/>
            <a:ext cx="6279879" cy="1771637"/>
            <a:chOff x="1644921" y="4570276"/>
            <a:chExt cx="6279879" cy="1771637"/>
          </a:xfrm>
        </p:grpSpPr>
        <p:grpSp>
          <p:nvGrpSpPr>
            <p:cNvPr id="6" name="Group 5"/>
            <p:cNvGrpSpPr/>
            <p:nvPr/>
          </p:nvGrpSpPr>
          <p:grpSpPr>
            <a:xfrm>
              <a:off x="1644921" y="4819806"/>
              <a:ext cx="2082800" cy="1288004"/>
              <a:chOff x="3815104" y="2862942"/>
              <a:chExt cx="4938930" cy="3263221"/>
            </a:xfrm>
          </p:grpSpPr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815104" y="2862942"/>
                <a:ext cx="4938930" cy="3263221"/>
              </a:xfrm>
              <a:prstGeom prst="rect">
                <a:avLst/>
              </a:prstGeom>
              <a:effectLst>
                <a:softEdge rad="63500"/>
              </a:effectLst>
            </p:spPr>
          </p:pic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493344" y="5635164"/>
                <a:ext cx="3657600" cy="444500"/>
              </a:xfrm>
              <a:prstGeom prst="rect">
                <a:avLst/>
              </a:prstGeom>
            </p:spPr>
          </p:pic>
        </p:grpSp>
        <p:pic>
          <p:nvPicPr>
            <p:cNvPr id="9" name="Picture 8" descr="cardboard1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22800" y="4570276"/>
              <a:ext cx="3302000" cy="1771637"/>
            </a:xfrm>
            <a:prstGeom prst="rect">
              <a:avLst/>
            </a:prstGeom>
            <a:effectLst>
              <a:softEdge rad="50800"/>
            </a:effectLst>
          </p:spPr>
        </p:pic>
      </p:grpSp>
    </p:spTree>
    <p:extLst>
      <p:ext uri="{BB962C8B-B14F-4D97-AF65-F5344CB8AC3E}">
        <p14:creationId xmlns:p14="http://schemas.microsoft.com/office/powerpoint/2010/main" val="25411003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6600"/>
                </a:solidFill>
              </a:rPr>
              <a:t>WebVR And Three.js</a:t>
            </a:r>
            <a:endParaRPr lang="en-US" dirty="0">
              <a:solidFill>
                <a:srgbClr val="FF66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The Most Popular WebGL Library</a:t>
            </a:r>
          </a:p>
          <a:p>
            <a:pPr marL="692150" lvl="2" indent="-342900">
              <a:spcBef>
                <a:spcPts val="2000"/>
              </a:spcBef>
            </a:pPr>
            <a:r>
              <a:rPr lang="en-US" sz="1200" cap="none" dirty="0">
                <a:latin typeface="Andale Mono"/>
                <a:cs typeface="Andale Mono"/>
                <a:hlinkClick r:id="rId2"/>
              </a:rPr>
              <a:t>http://threejs.org/</a:t>
            </a:r>
            <a:endParaRPr lang="en-US" sz="1200" cap="none" dirty="0">
              <a:latin typeface="Andale Mono"/>
              <a:cs typeface="Andale Mono"/>
            </a:endParaRPr>
          </a:p>
          <a:p>
            <a:r>
              <a:rPr lang="en-US" dirty="0" smtClean="0"/>
              <a:t>Latest Stable version (</a:t>
            </a:r>
            <a:r>
              <a:rPr lang="en-US" cap="none" dirty="0" smtClean="0"/>
              <a:t>r68</a:t>
            </a:r>
            <a:r>
              <a:rPr lang="en-US" dirty="0" smtClean="0"/>
              <a:t>) includes Stereo Rendering and Head Tracking</a:t>
            </a:r>
          </a:p>
          <a:p>
            <a:pPr lvl="1"/>
            <a:r>
              <a:rPr lang="en-US" sz="2400" dirty="0" smtClean="0"/>
              <a:t>Rendering</a:t>
            </a:r>
          </a:p>
          <a:p>
            <a:pPr marL="698500" lvl="2" indent="0">
              <a:buNone/>
            </a:pPr>
            <a:r>
              <a:rPr lang="en-US" sz="1600" cap="none" dirty="0" smtClean="0">
                <a:latin typeface="Andale Mono"/>
                <a:cs typeface="Andale Mono"/>
              </a:rPr>
              <a:t>examples/</a:t>
            </a:r>
            <a:r>
              <a:rPr lang="en-US" sz="1600" cap="none" dirty="0" err="1" smtClean="0">
                <a:latin typeface="Andale Mono"/>
                <a:cs typeface="Andale Mono"/>
              </a:rPr>
              <a:t>js</a:t>
            </a:r>
            <a:r>
              <a:rPr lang="en-US" sz="1600" cap="none" dirty="0" smtClean="0">
                <a:latin typeface="Andale Mono"/>
                <a:cs typeface="Andale Mono"/>
              </a:rPr>
              <a:t>/effects/</a:t>
            </a:r>
            <a:r>
              <a:rPr lang="en-US" sz="1600" cap="none" dirty="0" err="1" smtClean="0">
                <a:latin typeface="Andale Mono"/>
                <a:cs typeface="Andale Mono"/>
              </a:rPr>
              <a:t>StereoEffect.js</a:t>
            </a:r>
            <a:r>
              <a:rPr lang="en-US" sz="1600" cap="none" dirty="0" smtClean="0">
                <a:latin typeface="Andale Mono"/>
                <a:cs typeface="Andale Mono"/>
              </a:rPr>
              <a:t> </a:t>
            </a:r>
            <a:r>
              <a:rPr lang="en-US" sz="1600" cap="none" dirty="0">
                <a:latin typeface="Andale Mono"/>
                <a:cs typeface="Andale Mono"/>
              </a:rPr>
              <a:t>(Cardboard)</a:t>
            </a:r>
          </a:p>
          <a:p>
            <a:pPr marL="698500" lvl="2" indent="0">
              <a:buNone/>
            </a:pPr>
            <a:r>
              <a:rPr lang="en-US" sz="1600" cap="none" dirty="0" smtClean="0">
                <a:latin typeface="Andale Mono"/>
                <a:cs typeface="Andale Mono"/>
              </a:rPr>
              <a:t>examples/</a:t>
            </a:r>
            <a:r>
              <a:rPr lang="en-US" sz="1600" cap="none" dirty="0" err="1" smtClean="0">
                <a:latin typeface="Andale Mono"/>
                <a:cs typeface="Andale Mono"/>
              </a:rPr>
              <a:t>js</a:t>
            </a:r>
            <a:r>
              <a:rPr lang="en-US" sz="1600" cap="none" dirty="0" smtClean="0">
                <a:latin typeface="Andale Mono"/>
                <a:cs typeface="Andale Mono"/>
              </a:rPr>
              <a:t>/effects/</a:t>
            </a:r>
            <a:r>
              <a:rPr lang="en-US" sz="1600" cap="none" dirty="0" err="1" smtClean="0">
                <a:latin typeface="Andale Mono"/>
                <a:cs typeface="Andale Mono"/>
              </a:rPr>
              <a:t>VREffect.js</a:t>
            </a:r>
            <a:r>
              <a:rPr lang="en-US" sz="1600" cap="none" dirty="0" smtClean="0">
                <a:latin typeface="Andale Mono"/>
                <a:cs typeface="Andale Mono"/>
              </a:rPr>
              <a:t> </a:t>
            </a:r>
            <a:r>
              <a:rPr lang="en-US" sz="1600" cap="none" dirty="0">
                <a:latin typeface="Andale Mono"/>
                <a:cs typeface="Andale Mono"/>
              </a:rPr>
              <a:t>(Rift)</a:t>
            </a:r>
            <a:endParaRPr lang="en-US" sz="1600" cap="none" dirty="0" smtClean="0">
              <a:latin typeface="Andale Mono"/>
              <a:cs typeface="Andale Mono"/>
            </a:endParaRPr>
          </a:p>
          <a:p>
            <a:pPr lvl="1"/>
            <a:r>
              <a:rPr lang="en-US" sz="2400" dirty="0" smtClean="0"/>
              <a:t>Head Tracking</a:t>
            </a:r>
          </a:p>
          <a:p>
            <a:pPr marL="685800" lvl="2" indent="0">
              <a:buNone/>
            </a:pPr>
            <a:r>
              <a:rPr lang="en-US" sz="1600" cap="none" dirty="0" smtClean="0">
                <a:latin typeface="Andale Mono"/>
              </a:rPr>
              <a:t>examples/</a:t>
            </a:r>
            <a:r>
              <a:rPr lang="en-US" sz="1600" cap="none" dirty="0" err="1" smtClean="0">
                <a:latin typeface="Andale Mono"/>
              </a:rPr>
              <a:t>js</a:t>
            </a:r>
            <a:r>
              <a:rPr lang="en-US" sz="1600" cap="none" dirty="0" smtClean="0">
                <a:latin typeface="Andale Mono"/>
              </a:rPr>
              <a:t>/</a:t>
            </a:r>
            <a:r>
              <a:rPr lang="en-US" sz="1600" cap="none" dirty="0">
                <a:latin typeface="Andale Mono"/>
              </a:rPr>
              <a:t>controls/</a:t>
            </a:r>
            <a:r>
              <a:rPr lang="en-US" sz="1600" cap="none" dirty="0" err="1" smtClean="0">
                <a:latin typeface="Andale Mono"/>
              </a:rPr>
              <a:t>DeviceOrientationControls.js</a:t>
            </a:r>
            <a:r>
              <a:rPr lang="en-US" sz="1600" cap="none" dirty="0" smtClean="0">
                <a:latin typeface="Andale Mono"/>
              </a:rPr>
              <a:t> </a:t>
            </a:r>
            <a:r>
              <a:rPr lang="en-US" sz="1600" cap="none" dirty="0">
                <a:latin typeface="Andale Mono"/>
                <a:cs typeface="Andale Mono"/>
              </a:rPr>
              <a:t>(Cardboard</a:t>
            </a:r>
            <a:r>
              <a:rPr lang="en-US" sz="1600" cap="none" dirty="0" smtClean="0">
                <a:latin typeface="Andale Mono"/>
                <a:cs typeface="Andale Mono"/>
              </a:rPr>
              <a:t>)</a:t>
            </a:r>
            <a:endParaRPr lang="en-US" sz="1600" cap="none" dirty="0" smtClean="0">
              <a:latin typeface="Andale Mono"/>
            </a:endParaRPr>
          </a:p>
          <a:p>
            <a:pPr marL="685800" lvl="2" indent="0">
              <a:buNone/>
            </a:pPr>
            <a:r>
              <a:rPr lang="en-US" sz="1600" cap="none" dirty="0" smtClean="0">
                <a:latin typeface="Andale Mono"/>
              </a:rPr>
              <a:t>examples/</a:t>
            </a:r>
            <a:r>
              <a:rPr lang="en-US" sz="1600" cap="none" dirty="0" err="1" smtClean="0">
                <a:latin typeface="Andale Mono"/>
              </a:rPr>
              <a:t>js</a:t>
            </a:r>
            <a:r>
              <a:rPr lang="en-US" sz="1600" cap="none" dirty="0" smtClean="0">
                <a:latin typeface="Andale Mono"/>
              </a:rPr>
              <a:t>/controls/</a:t>
            </a:r>
            <a:r>
              <a:rPr lang="en-US" sz="1600" cap="none" dirty="0" err="1" smtClean="0">
                <a:latin typeface="Andale Mono"/>
              </a:rPr>
              <a:t>VRControls.js</a:t>
            </a:r>
            <a:r>
              <a:rPr lang="en-US" sz="1600" cap="none" dirty="0" smtClean="0">
                <a:latin typeface="Andale Mono"/>
              </a:rPr>
              <a:t> (Rift)</a:t>
            </a:r>
          </a:p>
          <a:p>
            <a:pPr marL="685800" lvl="2" indent="0">
              <a:buNone/>
            </a:pPr>
            <a:endParaRPr lang="en-US" sz="1600" cap="none" dirty="0">
              <a:latin typeface="Andale Mono"/>
            </a:endParaRPr>
          </a:p>
          <a:p>
            <a:pPr marL="685800" lvl="2" indent="0">
              <a:buNone/>
            </a:pPr>
            <a:r>
              <a:rPr lang="en-US" sz="1600" b="1" cap="none" dirty="0" smtClean="0">
                <a:solidFill>
                  <a:srgbClr val="FCEACD"/>
                </a:solidFill>
                <a:latin typeface="Andale Mono"/>
              </a:rPr>
              <a:t>New Dev branch of Three.js has recent API updates…</a:t>
            </a:r>
            <a:endParaRPr lang="en-US" sz="2000" b="1" cap="none" dirty="0" smtClean="0">
              <a:solidFill>
                <a:srgbClr val="FCEACD"/>
              </a:solidFill>
              <a:latin typeface="Andale Mono"/>
            </a:endParaRP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AD04B-D569-C44A-ABB0-DE4A92CC93B0}" type="datetime1">
              <a:rPr lang="en-US" smtClean="0"/>
              <a:t>4/20/15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http://www.tonyparisi.com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4391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6600"/>
                </a:solidFill>
              </a:rPr>
              <a:t>Let’s Build Something</a:t>
            </a:r>
            <a:endParaRPr lang="en-US" dirty="0">
              <a:solidFill>
                <a:srgbClr val="FF6600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AD04B-D569-C44A-ABB0-DE4A92CC93B0}" type="datetime1">
              <a:rPr lang="en-US" smtClean="0"/>
              <a:t>4/20/15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http://www.tonyparisi.com</a:t>
            </a:r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567384" y="5478164"/>
            <a:ext cx="7079983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>
                <a:latin typeface="Andale Mono"/>
                <a:cs typeface="Andale Mono"/>
              </a:rPr>
              <a:t>Code</a:t>
            </a:r>
            <a:endParaRPr lang="en-US" sz="1600" dirty="0">
              <a:latin typeface="Andale Mono"/>
              <a:cs typeface="Andale Mono"/>
            </a:endParaRPr>
          </a:p>
          <a:p>
            <a:r>
              <a:rPr lang="en-US" sz="1600" dirty="0" smtClean="0">
                <a:latin typeface="Andale Mono"/>
                <a:cs typeface="Andale Mono"/>
                <a:hlinkClick r:id="rId2"/>
              </a:rPr>
              <a:t>https</a:t>
            </a:r>
            <a:r>
              <a:rPr lang="en-US" sz="1600" dirty="0">
                <a:latin typeface="Andale Mono"/>
                <a:cs typeface="Andale Mono"/>
                <a:hlinkClick r:id="rId2"/>
              </a:rPr>
              <a:t>://github.com/tparisi/</a:t>
            </a:r>
            <a:r>
              <a:rPr lang="en-US" sz="1600" dirty="0" smtClean="0">
                <a:latin typeface="Andale Mono"/>
                <a:cs typeface="Andale Mono"/>
                <a:hlinkClick r:id="rId2"/>
              </a:rPr>
              <a:t>WebVR</a:t>
            </a:r>
            <a:endParaRPr lang="en-US" sz="1600" dirty="0" smtClean="0">
              <a:latin typeface="Andale Mono"/>
              <a:cs typeface="Andale Mono"/>
            </a:endParaRPr>
          </a:p>
          <a:p>
            <a:r>
              <a:rPr lang="en-US" sz="1600" dirty="0" smtClean="0">
                <a:latin typeface="Andale Mono"/>
                <a:cs typeface="Andale Mono"/>
              </a:rPr>
              <a:t>Demo</a:t>
            </a:r>
          </a:p>
          <a:p>
            <a:r>
              <a:rPr lang="en-US" sz="1600" dirty="0">
                <a:latin typeface="Andale Mono"/>
                <a:cs typeface="Andale Mono"/>
                <a:hlinkClick r:id="rId3"/>
              </a:rPr>
              <a:t>http://tparisi.github.io/WebVR/examples/cube-</a:t>
            </a:r>
            <a:r>
              <a:rPr lang="en-US" sz="1600" dirty="0" smtClean="0">
                <a:latin typeface="Andale Mono"/>
                <a:cs typeface="Andale Mono"/>
                <a:hlinkClick r:id="rId3"/>
              </a:rPr>
              <a:t>oculus.html</a:t>
            </a:r>
            <a:endParaRPr lang="en-US" sz="1600" dirty="0" smtClean="0">
              <a:latin typeface="Andale Mono"/>
              <a:cs typeface="Andale Mono"/>
            </a:endParaRPr>
          </a:p>
        </p:txBody>
      </p:sp>
      <p:pic>
        <p:nvPicPr>
          <p:cNvPr id="7" name="Picture 6" descr="cubeoculu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7384" y="1550894"/>
            <a:ext cx="6463771" cy="3808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460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FF6600"/>
                </a:solidFill>
              </a:rPr>
              <a:t>Open tools</a:t>
            </a:r>
            <a:br>
              <a:rPr lang="en-US" dirty="0" smtClean="0">
                <a:solidFill>
                  <a:srgbClr val="FF6600"/>
                </a:solidFill>
              </a:rPr>
            </a:br>
            <a:r>
              <a:rPr lang="en-US" dirty="0" smtClean="0">
                <a:solidFill>
                  <a:srgbClr val="FF6600"/>
                </a:solidFill>
              </a:rPr>
              <a:t>for Cross-platform VR</a:t>
            </a:r>
            <a:endParaRPr lang="en-US" dirty="0">
              <a:solidFill>
                <a:srgbClr val="FF6600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AD04B-D569-C44A-ABB0-DE4A92CC93B0}" type="datetime1">
              <a:rPr lang="en-US" smtClean="0"/>
              <a:t>4/20/15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http://www.tonyparisi.com</a:t>
            </a:r>
            <a:endParaRPr lang="en-US"/>
          </a:p>
        </p:txBody>
      </p:sp>
      <p:pic>
        <p:nvPicPr>
          <p:cNvPr id="10" name="Picture 9" descr="webgl-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491" y="400925"/>
            <a:ext cx="1696209" cy="879029"/>
          </a:xfrm>
          <a:prstGeom prst="rect">
            <a:avLst/>
          </a:prstGeom>
          <a:scene3d>
            <a:camera prst="perspectiveFront">
              <a:rot lat="0" lon="20399994" rev="0"/>
            </a:camera>
            <a:lightRig rig="threePt" dir="t"/>
          </a:scene3d>
        </p:spPr>
      </p:pic>
      <p:sp>
        <p:nvSpPr>
          <p:cNvPr id="11" name="Content Placeholder 2"/>
          <p:cNvSpPr txBox="1">
            <a:spLocks/>
          </p:cNvSpPr>
          <p:nvPr/>
        </p:nvSpPr>
        <p:spPr>
          <a:xfrm>
            <a:off x="685800" y="1892300"/>
            <a:ext cx="3473713" cy="424180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ts val="2000"/>
              </a:spcBef>
              <a:buFontTx/>
              <a:buBlip>
                <a:blip r:embed="rId3"/>
              </a:buBlip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336550" algn="l" defTabSz="914400" rtl="0" eaLnBrk="1" latinLnBrk="0" hangingPunct="1">
              <a:spcBef>
                <a:spcPts val="600"/>
              </a:spcBef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35050" indent="-349250" algn="l" defTabSz="914400" rtl="0" eaLnBrk="1" latinLnBrk="0" hangingPunct="1"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-336550" algn="l" defTabSz="914400" rtl="0" eaLnBrk="1" latinLnBrk="0" hangingPunct="1"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4pPr>
            <a:lvl5pPr marL="1720850" indent="-349250" algn="l" defTabSz="914400" rtl="0" eaLnBrk="1" latinLnBrk="0" hangingPunct="1"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55813" indent="-336550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lang="en-US" sz="1800" kern="1200" dirty="0" smtClean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6pPr>
            <a:lvl7pPr marL="2398713" indent="-336550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lang="en-US" sz="1800" kern="1200" dirty="0" smtClean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43200" indent="-336550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lang="en-US" sz="1800" kern="1200" dirty="0" smtClean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8pPr>
            <a:lvl9pPr marL="3087688" indent="-336550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lang="en-US" sz="1800" kern="1200" dirty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b="1" dirty="0">
                <a:solidFill>
                  <a:srgbClr val="1D86CD"/>
                </a:solidFill>
                <a:latin typeface="Andale Mono"/>
                <a:cs typeface="Andale Mono"/>
              </a:rPr>
              <a:t>g</a:t>
            </a:r>
            <a:r>
              <a:rPr lang="en-US" sz="1200" b="1" dirty="0" smtClean="0">
                <a:solidFill>
                  <a:srgbClr val="1D86CD"/>
                </a:solidFill>
                <a:latin typeface="Andale Mono"/>
                <a:cs typeface="Andale Mono"/>
              </a:rPr>
              <a:t>ame engines/IDEs</a:t>
            </a:r>
          </a:p>
          <a:p>
            <a:r>
              <a:rPr lang="en-US" sz="1200" dirty="0" smtClean="0">
                <a:latin typeface="Andale Mono"/>
                <a:cs typeface="Andale Mono"/>
              </a:rPr>
              <a:t>Goo Engine </a:t>
            </a:r>
            <a:r>
              <a:rPr lang="en-US" sz="1200" b="1" dirty="0">
                <a:solidFill>
                  <a:srgbClr val="008000"/>
                </a:solidFill>
                <a:latin typeface="Andale Mono"/>
                <a:cs typeface="Andale Mono"/>
              </a:rPr>
              <a:t>*</a:t>
            </a:r>
            <a:r>
              <a:rPr lang="en-US" sz="1200" dirty="0" smtClean="0">
                <a:latin typeface="Andale Mono"/>
                <a:cs typeface="Andale Mono"/>
                <a:hlinkClick r:id="rId4"/>
              </a:rPr>
              <a:t>http://www.gootechnologies.com/</a:t>
            </a:r>
            <a:endParaRPr lang="en-US" sz="1200" dirty="0" smtClean="0">
              <a:latin typeface="Andale Mono"/>
              <a:cs typeface="Andale Mono"/>
            </a:endParaRPr>
          </a:p>
          <a:p>
            <a:r>
              <a:rPr lang="en-US" sz="1200" dirty="0" smtClean="0">
                <a:latin typeface="Andale Mono"/>
                <a:cs typeface="Andale Mono"/>
              </a:rPr>
              <a:t>Verold </a:t>
            </a:r>
            <a:r>
              <a:rPr lang="en-US" sz="1200" dirty="0">
                <a:latin typeface="Andale Mono"/>
                <a:cs typeface="Andale Mono"/>
                <a:hlinkClick r:id="rId5"/>
              </a:rPr>
              <a:t>http://verold.com</a:t>
            </a:r>
            <a:r>
              <a:rPr lang="en-US" sz="1200" dirty="0" smtClean="0">
                <a:latin typeface="Andale Mono"/>
                <a:cs typeface="Andale Mono"/>
                <a:hlinkClick r:id="rId5"/>
              </a:rPr>
              <a:t>/</a:t>
            </a:r>
            <a:r>
              <a:rPr lang="en-US" sz="1200" dirty="0" smtClean="0">
                <a:latin typeface="Andale Mono"/>
                <a:cs typeface="Andale Mono"/>
              </a:rPr>
              <a:t> </a:t>
            </a:r>
            <a:r>
              <a:rPr lang="en-US" sz="1200" b="1" dirty="0">
                <a:solidFill>
                  <a:srgbClr val="008000"/>
                </a:solidFill>
                <a:latin typeface="Andale Mono"/>
                <a:cs typeface="Andale Mono"/>
              </a:rPr>
              <a:t>*</a:t>
            </a:r>
            <a:endParaRPr lang="en-US" sz="1200" dirty="0">
              <a:latin typeface="Andale Mono"/>
              <a:cs typeface="Andale Mono"/>
            </a:endParaRPr>
          </a:p>
          <a:p>
            <a:r>
              <a:rPr lang="en-US" sz="1200" dirty="0">
                <a:latin typeface="Andale Mono"/>
                <a:cs typeface="Andale Mono"/>
              </a:rPr>
              <a:t>Turbulenz </a:t>
            </a:r>
            <a:r>
              <a:rPr lang="en-US" sz="1200" dirty="0">
                <a:latin typeface="Andale Mono"/>
                <a:cs typeface="Andale Mono"/>
                <a:hlinkClick r:id="rId6"/>
              </a:rPr>
              <a:t>https://turbulenz.com/</a:t>
            </a:r>
            <a:endParaRPr lang="en-US" sz="1200" dirty="0">
              <a:latin typeface="Andale Mono"/>
              <a:cs typeface="Andale Mono"/>
            </a:endParaRPr>
          </a:p>
          <a:p>
            <a:r>
              <a:rPr lang="en-US" sz="1200" dirty="0" err="1">
                <a:latin typeface="Andale Mono"/>
                <a:cs typeface="Andale Mono"/>
              </a:rPr>
              <a:t>PlayCanvas</a:t>
            </a:r>
            <a:r>
              <a:rPr lang="en-US" sz="1200" dirty="0">
                <a:latin typeface="Andale Mono"/>
                <a:cs typeface="Andale Mono"/>
              </a:rPr>
              <a:t> </a:t>
            </a:r>
            <a:r>
              <a:rPr lang="en-US" sz="1200" dirty="0" smtClean="0">
                <a:latin typeface="Andale Mono"/>
                <a:cs typeface="Andale Mono"/>
                <a:hlinkClick r:id="rId7"/>
              </a:rPr>
              <a:t>http</a:t>
            </a:r>
            <a:r>
              <a:rPr lang="en-US" sz="1200" dirty="0">
                <a:latin typeface="Andale Mono"/>
                <a:cs typeface="Andale Mono"/>
                <a:hlinkClick r:id="rId7"/>
              </a:rPr>
              <a:t>://www.playcanvas.com/</a:t>
            </a:r>
            <a:endParaRPr lang="en-US" sz="1200" dirty="0">
              <a:latin typeface="Andale Mono"/>
              <a:cs typeface="Andale Mono"/>
            </a:endParaRPr>
          </a:p>
          <a:p>
            <a:r>
              <a:rPr lang="en-US" sz="1200" dirty="0" smtClean="0">
                <a:latin typeface="Andale Mono"/>
                <a:cs typeface="Andale Mono"/>
              </a:rPr>
              <a:t>Sketchfab </a:t>
            </a:r>
            <a:r>
              <a:rPr lang="en-US" sz="1200" dirty="0" smtClean="0">
                <a:latin typeface="Andale Mono"/>
                <a:cs typeface="Andale Mono"/>
                <a:hlinkClick r:id="rId8"/>
              </a:rPr>
              <a:t>https://sketchfab.com/</a:t>
            </a:r>
            <a:endParaRPr lang="en-US" sz="1200" dirty="0" smtClean="0">
              <a:latin typeface="Andale Mono"/>
              <a:cs typeface="Andale Mono"/>
            </a:endParaRPr>
          </a:p>
          <a:p>
            <a:r>
              <a:rPr lang="en-US" sz="1200" b="1" dirty="0" smtClean="0">
                <a:solidFill>
                  <a:srgbClr val="008000"/>
                </a:solidFill>
                <a:latin typeface="Andale Mono"/>
                <a:cs typeface="Andale Mono"/>
              </a:rPr>
              <a:t>Unreal *</a:t>
            </a:r>
            <a:r>
              <a:rPr lang="en-US" sz="1200" b="1" dirty="0" smtClean="0">
                <a:latin typeface="Andale Mono"/>
                <a:cs typeface="Andale Mono"/>
                <a:hlinkClick r:id="rId9"/>
              </a:rPr>
              <a:t>https</a:t>
            </a:r>
            <a:r>
              <a:rPr lang="en-US" sz="1200" b="1" dirty="0">
                <a:latin typeface="Andale Mono"/>
                <a:cs typeface="Andale Mono"/>
                <a:hlinkClick r:id="rId9"/>
              </a:rPr>
              <a:t>://www.unrealengine.com</a:t>
            </a:r>
            <a:r>
              <a:rPr lang="en-US" sz="1200" b="1" dirty="0" smtClean="0">
                <a:latin typeface="Andale Mono"/>
                <a:cs typeface="Andale Mono"/>
                <a:hlinkClick r:id="rId9"/>
              </a:rPr>
              <a:t>/</a:t>
            </a:r>
            <a:endParaRPr lang="en-US" sz="1200" b="1" dirty="0" smtClean="0">
              <a:latin typeface="Andale Mono"/>
              <a:cs typeface="Andale Mono"/>
            </a:endParaRPr>
          </a:p>
          <a:p>
            <a:r>
              <a:rPr lang="en-US" sz="1200" b="1" dirty="0" smtClean="0">
                <a:solidFill>
                  <a:srgbClr val="008000"/>
                </a:solidFill>
                <a:latin typeface="Andale Mono"/>
                <a:cs typeface="Andale Mono"/>
              </a:rPr>
              <a:t>Unity *</a:t>
            </a:r>
            <a:r>
              <a:rPr lang="en-US" sz="1200" b="1" dirty="0" smtClean="0">
                <a:latin typeface="Andale Mono"/>
                <a:cs typeface="Andale Mono"/>
              </a:rPr>
              <a:t> </a:t>
            </a:r>
            <a:r>
              <a:rPr lang="en-US" sz="1200" b="1" dirty="0" smtClean="0">
                <a:latin typeface="Andale Mono"/>
                <a:cs typeface="Andale Mono"/>
                <a:hlinkClick r:id="rId10"/>
              </a:rPr>
              <a:t>http</a:t>
            </a:r>
            <a:r>
              <a:rPr lang="en-US" sz="1200" b="1" dirty="0">
                <a:latin typeface="Andale Mono"/>
                <a:cs typeface="Andale Mono"/>
                <a:hlinkClick r:id="rId10"/>
              </a:rPr>
              <a:t>://unity3d.com/#unity-</a:t>
            </a:r>
            <a:r>
              <a:rPr lang="en-US" sz="1200" b="1" dirty="0" smtClean="0">
                <a:latin typeface="Andale Mono"/>
                <a:cs typeface="Andale Mono"/>
                <a:hlinkClick r:id="rId10"/>
              </a:rPr>
              <a:t>5</a:t>
            </a:r>
            <a:endParaRPr lang="en-US" sz="1200" b="1" dirty="0" smtClean="0">
              <a:latin typeface="Andale Mono"/>
              <a:cs typeface="Andale Mono"/>
            </a:endParaRPr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4328738" y="1892300"/>
            <a:ext cx="4410634" cy="275590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ts val="2000"/>
              </a:spcBef>
              <a:buFontTx/>
              <a:buBlip>
                <a:blip r:embed="rId3"/>
              </a:buBlip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336550" algn="l" defTabSz="914400" rtl="0" eaLnBrk="1" latinLnBrk="0" hangingPunct="1">
              <a:spcBef>
                <a:spcPts val="600"/>
              </a:spcBef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35050" indent="-349250" algn="l" defTabSz="914400" rtl="0" eaLnBrk="1" latinLnBrk="0" hangingPunct="1"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-336550" algn="l" defTabSz="914400" rtl="0" eaLnBrk="1" latinLnBrk="0" hangingPunct="1"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4pPr>
            <a:lvl5pPr marL="1720850" indent="-349250" algn="l" defTabSz="914400" rtl="0" eaLnBrk="1" latinLnBrk="0" hangingPunct="1"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55813" indent="-336550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lang="en-US" sz="1800" kern="1200" dirty="0" smtClean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6pPr>
            <a:lvl7pPr marL="2398713" indent="-336550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lang="en-US" sz="1800" kern="1200" dirty="0" smtClean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43200" indent="-336550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lang="en-US" sz="1800" kern="1200" dirty="0" smtClean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8pPr>
            <a:lvl9pPr marL="3087688" indent="-336550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lang="en-US" sz="1800" kern="1200" dirty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b="1" dirty="0">
                <a:solidFill>
                  <a:srgbClr val="1D86CD"/>
                </a:solidFill>
                <a:latin typeface="Andale Mono"/>
                <a:cs typeface="Andale Mono"/>
              </a:rPr>
              <a:t>s</a:t>
            </a:r>
            <a:r>
              <a:rPr lang="en-US" sz="1200" b="1" dirty="0" smtClean="0">
                <a:solidFill>
                  <a:srgbClr val="1D86CD"/>
                </a:solidFill>
                <a:latin typeface="Andale Mono"/>
                <a:cs typeface="Andale Mono"/>
              </a:rPr>
              <a:t>cene graph libraries/page frameworks</a:t>
            </a:r>
          </a:p>
          <a:p>
            <a:r>
              <a:rPr lang="en-US" sz="1200" dirty="0" err="1">
                <a:latin typeface="Andale Mono"/>
                <a:cs typeface="Andale Mono"/>
              </a:rPr>
              <a:t>T</a:t>
            </a:r>
            <a:r>
              <a:rPr lang="en-US" sz="1200" dirty="0" err="1" smtClean="0">
                <a:latin typeface="Andale Mono"/>
                <a:cs typeface="Andale Mono"/>
              </a:rPr>
              <a:t>hree.js</a:t>
            </a:r>
            <a:r>
              <a:rPr lang="en-US" sz="1200" dirty="0" smtClean="0">
                <a:latin typeface="Andale Mono"/>
                <a:cs typeface="Andale Mono"/>
              </a:rPr>
              <a:t> </a:t>
            </a:r>
            <a:endParaRPr lang="en-US" sz="1200" dirty="0">
              <a:latin typeface="Andale Mono"/>
              <a:cs typeface="Andale Mono"/>
            </a:endParaRPr>
          </a:p>
          <a:p>
            <a:pPr marL="342900" lvl="1" indent="0">
              <a:buNone/>
            </a:pPr>
            <a:r>
              <a:rPr lang="en-US" sz="1200" dirty="0" smtClean="0">
                <a:latin typeface="Andale Mono"/>
                <a:cs typeface="Andale Mono"/>
                <a:hlinkClick r:id="rId11"/>
              </a:rPr>
              <a:t>http</a:t>
            </a:r>
            <a:r>
              <a:rPr lang="en-US" sz="1200" dirty="0">
                <a:latin typeface="Andale Mono"/>
                <a:cs typeface="Andale Mono"/>
                <a:hlinkClick r:id="rId11"/>
              </a:rPr>
              <a:t>://threejs.org</a:t>
            </a:r>
            <a:r>
              <a:rPr lang="en-US" sz="1200" dirty="0" smtClean="0">
                <a:latin typeface="Andale Mono"/>
                <a:cs typeface="Andale Mono"/>
                <a:hlinkClick r:id="rId11"/>
              </a:rPr>
              <a:t>/</a:t>
            </a:r>
            <a:endParaRPr lang="en-US" sz="1200" dirty="0">
              <a:latin typeface="Andale Mono"/>
              <a:cs typeface="Andale Mono"/>
            </a:endParaRPr>
          </a:p>
          <a:p>
            <a:pPr>
              <a:spcBef>
                <a:spcPts val="800"/>
              </a:spcBef>
            </a:pPr>
            <a:r>
              <a:rPr lang="en-US" sz="1200" dirty="0" err="1" smtClean="0">
                <a:latin typeface="Andale Mono"/>
                <a:cs typeface="Andale Mono"/>
              </a:rPr>
              <a:t>SceneJS</a:t>
            </a:r>
            <a:endParaRPr lang="en-US" sz="1200" dirty="0">
              <a:latin typeface="Andale Mono"/>
              <a:cs typeface="Andale Mono"/>
            </a:endParaRPr>
          </a:p>
          <a:p>
            <a:pPr marL="342900" lvl="1" indent="0">
              <a:buNone/>
            </a:pPr>
            <a:r>
              <a:rPr lang="en-US" sz="1200" dirty="0">
                <a:latin typeface="Andale Mono"/>
                <a:cs typeface="Andale Mono"/>
                <a:hlinkClick r:id="rId12"/>
              </a:rPr>
              <a:t>http://scenejs.org</a:t>
            </a:r>
            <a:r>
              <a:rPr lang="en-US" sz="1200" dirty="0" smtClean="0">
                <a:latin typeface="Andale Mono"/>
                <a:cs typeface="Andale Mono"/>
                <a:hlinkClick r:id="rId12"/>
              </a:rPr>
              <a:t>/</a:t>
            </a:r>
            <a:endParaRPr lang="en-US" sz="1200" dirty="0" smtClean="0">
              <a:latin typeface="Andale Mono"/>
              <a:cs typeface="Andale Mono"/>
            </a:endParaRPr>
          </a:p>
          <a:p>
            <a:pPr>
              <a:spcBef>
                <a:spcPts val="800"/>
              </a:spcBef>
            </a:pPr>
            <a:r>
              <a:rPr lang="en-US" sz="1200" dirty="0" err="1" smtClean="0">
                <a:latin typeface="Andale Mono"/>
                <a:cs typeface="Andale Mono"/>
              </a:rPr>
              <a:t>BabylonJS</a:t>
            </a:r>
            <a:endParaRPr lang="en-US" sz="1200" dirty="0" smtClean="0">
              <a:latin typeface="Andale Mono"/>
              <a:cs typeface="Andale Mono"/>
            </a:endParaRPr>
          </a:p>
          <a:p>
            <a:pPr marL="342900" lvl="1" indent="0">
              <a:buNone/>
            </a:pPr>
            <a:r>
              <a:rPr lang="en-US" sz="1200" dirty="0">
                <a:latin typeface="Andale Mono"/>
                <a:cs typeface="Andale Mono"/>
                <a:hlinkClick r:id="rId13"/>
              </a:rPr>
              <a:t>http://www.babylonjs.com</a:t>
            </a:r>
            <a:r>
              <a:rPr lang="en-US" sz="1200" dirty="0" smtClean="0">
                <a:latin typeface="Andale Mono"/>
                <a:cs typeface="Andale Mono"/>
                <a:hlinkClick r:id="rId13"/>
              </a:rPr>
              <a:t>/</a:t>
            </a:r>
            <a:endParaRPr lang="en-US" sz="1200" dirty="0">
              <a:latin typeface="Andale Mono"/>
              <a:cs typeface="Andale Mono"/>
            </a:endParaRPr>
          </a:p>
          <a:p>
            <a:pPr>
              <a:spcBef>
                <a:spcPts val="800"/>
              </a:spcBef>
            </a:pPr>
            <a:r>
              <a:rPr lang="en-US" sz="1200" dirty="0" smtClean="0">
                <a:latin typeface="Andale Mono"/>
                <a:cs typeface="Andale Mono"/>
              </a:rPr>
              <a:t>GLAM</a:t>
            </a:r>
            <a:endParaRPr lang="en-US" sz="1200" dirty="0">
              <a:latin typeface="Andale Mono"/>
              <a:cs typeface="Andale Mono"/>
            </a:endParaRPr>
          </a:p>
          <a:p>
            <a:pPr marL="342900" lvl="1" indent="0">
              <a:buNone/>
            </a:pPr>
            <a:r>
              <a:rPr lang="en-US" sz="1200" dirty="0">
                <a:latin typeface="Andale Mono"/>
                <a:cs typeface="Andale Mono"/>
                <a:hlinkClick r:id="rId14"/>
              </a:rPr>
              <a:t>https://github.com/tparisi</a:t>
            </a:r>
            <a:r>
              <a:rPr lang="en-US" sz="1200" dirty="0" smtClean="0">
                <a:latin typeface="Andale Mono"/>
                <a:cs typeface="Andale Mono"/>
                <a:hlinkClick r:id="rId14"/>
              </a:rPr>
              <a:t>/glam</a:t>
            </a:r>
            <a:endParaRPr lang="en-US" sz="1200" dirty="0" smtClean="0">
              <a:latin typeface="Andale Mono"/>
              <a:cs typeface="Andale Mono"/>
            </a:endParaRPr>
          </a:p>
          <a:p>
            <a:pPr marL="342900" lvl="1" indent="0">
              <a:buNone/>
            </a:pPr>
            <a:endParaRPr lang="en-US" sz="1200" dirty="0">
              <a:latin typeface="Andale Mono"/>
              <a:cs typeface="Andale Mono"/>
            </a:endParaRPr>
          </a:p>
          <a:p>
            <a:pPr marL="342900" lvl="1" indent="0">
              <a:buNone/>
            </a:pPr>
            <a:endParaRPr lang="en-US" sz="1200" dirty="0" smtClean="0">
              <a:latin typeface="Andale Mono"/>
              <a:cs typeface="Andale Mono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4328738" y="4737100"/>
            <a:ext cx="4410634" cy="1681014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ts val="2000"/>
              </a:spcBef>
              <a:buFontTx/>
              <a:buBlip>
                <a:blip r:embed="rId3"/>
              </a:buBlip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336550" algn="l" defTabSz="914400" rtl="0" eaLnBrk="1" latinLnBrk="0" hangingPunct="1">
              <a:spcBef>
                <a:spcPts val="600"/>
              </a:spcBef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35050" indent="-349250" algn="l" defTabSz="914400" rtl="0" eaLnBrk="1" latinLnBrk="0" hangingPunct="1"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-336550" algn="l" defTabSz="914400" rtl="0" eaLnBrk="1" latinLnBrk="0" hangingPunct="1"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4pPr>
            <a:lvl5pPr marL="1720850" indent="-349250" algn="l" defTabSz="914400" rtl="0" eaLnBrk="1" latinLnBrk="0" hangingPunct="1"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55813" indent="-336550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lang="en-US" sz="1800" kern="1200" dirty="0" smtClean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6pPr>
            <a:lvl7pPr marL="2398713" indent="-336550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lang="en-US" sz="1800" kern="1200" dirty="0" smtClean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43200" indent="-336550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lang="en-US" sz="1800" kern="1200" dirty="0" smtClean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8pPr>
            <a:lvl9pPr marL="3087688" indent="-336550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lang="en-US" sz="1800" kern="1200" dirty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b="1" dirty="0" smtClean="0">
                <a:solidFill>
                  <a:srgbClr val="1D86CD"/>
                </a:solidFill>
                <a:latin typeface="Andale Mono"/>
                <a:cs typeface="Andale Mono"/>
              </a:rPr>
              <a:t>video players</a:t>
            </a:r>
          </a:p>
          <a:p>
            <a:r>
              <a:rPr lang="en-US" sz="1200" dirty="0" err="1" smtClean="0">
                <a:latin typeface="Andale Mono"/>
                <a:cs typeface="Andale Mono"/>
              </a:rPr>
              <a:t>eleVR</a:t>
            </a:r>
            <a:endParaRPr lang="en-US" sz="1200" dirty="0">
              <a:latin typeface="Andale Mono"/>
              <a:cs typeface="Andale Mono"/>
            </a:endParaRPr>
          </a:p>
          <a:p>
            <a:pPr marL="342900" lvl="1" indent="0">
              <a:buNone/>
            </a:pPr>
            <a:r>
              <a:rPr lang="en-US" sz="1200" dirty="0" smtClean="0">
                <a:latin typeface="Andale Mono"/>
                <a:cs typeface="Andale Mono"/>
                <a:hlinkClick r:id="rId15"/>
              </a:rPr>
              <a:t>https://github.com/hawksley/eleVR-Web-Player</a:t>
            </a:r>
            <a:endParaRPr lang="en-US" sz="1200" dirty="0">
              <a:latin typeface="Andale Mono"/>
              <a:cs typeface="Andale Mono"/>
            </a:endParaRPr>
          </a:p>
          <a:p>
            <a:pPr>
              <a:spcBef>
                <a:spcPts val="800"/>
              </a:spcBef>
            </a:pPr>
            <a:r>
              <a:rPr lang="en-US" sz="1200" dirty="0" err="1" smtClean="0">
                <a:latin typeface="Andale Mono"/>
                <a:cs typeface="Andale Mono"/>
              </a:rPr>
              <a:t>Littlstar</a:t>
            </a:r>
            <a:endParaRPr lang="en-US" sz="1200" dirty="0">
              <a:latin typeface="Andale Mono"/>
              <a:cs typeface="Andale Mono"/>
            </a:endParaRPr>
          </a:p>
          <a:p>
            <a:pPr marL="342900" lvl="1" indent="0">
              <a:buNone/>
            </a:pPr>
            <a:r>
              <a:rPr lang="en-US" sz="1200" dirty="0" smtClean="0">
                <a:latin typeface="Andale Mono"/>
                <a:cs typeface="Andale Mono"/>
                <a:hlinkClick r:id="rId16"/>
              </a:rPr>
              <a:t>https://github.com/littlstar/slant-player</a:t>
            </a:r>
            <a:endParaRPr lang="en-US" sz="1200" dirty="0" smtClean="0">
              <a:latin typeface="Andale Mono"/>
              <a:cs typeface="Andale Mono"/>
            </a:endParaRPr>
          </a:p>
          <a:p>
            <a:pPr marL="342900" lvl="1" indent="0">
              <a:buNone/>
            </a:pPr>
            <a:endParaRPr lang="en-US" sz="1200" dirty="0">
              <a:latin typeface="Andale Mono"/>
              <a:cs typeface="Andale Mono"/>
            </a:endParaRPr>
          </a:p>
          <a:p>
            <a:pPr marL="342900" lvl="1" indent="0">
              <a:buNone/>
            </a:pPr>
            <a:endParaRPr lang="en-US" sz="1200" dirty="0" smtClean="0">
              <a:latin typeface="Andale Mono"/>
              <a:cs typeface="Andale Mono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771194" y="6233448"/>
            <a:ext cx="175458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 smtClean="0">
                <a:solidFill>
                  <a:srgbClr val="008000"/>
                </a:solidFill>
                <a:latin typeface="Andale Mono"/>
                <a:cs typeface="Andale Mono"/>
              </a:rPr>
              <a:t>* not open source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9771594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6600"/>
                </a:solidFill>
              </a:rPr>
              <a:t>Pro Tools for Web VR</a:t>
            </a:r>
            <a:endParaRPr lang="en-US" dirty="0">
              <a:solidFill>
                <a:srgbClr val="FF6600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AD04B-D569-C44A-ABB0-DE4A92CC93B0}" type="datetime1">
              <a:rPr lang="en-US" smtClean="0"/>
              <a:t>4/20/15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http://www.tonyparisi.com</a:t>
            </a:r>
            <a:endParaRPr lang="en-US"/>
          </a:p>
        </p:txBody>
      </p:sp>
      <p:sp>
        <p:nvSpPr>
          <p:cNvPr id="12" name="Content Placeholder 4"/>
          <p:cNvSpPr>
            <a:spLocks noGrp="1"/>
          </p:cNvSpPr>
          <p:nvPr>
            <p:ph idx="1"/>
          </p:nvPr>
        </p:nvSpPr>
        <p:spPr>
          <a:xfrm>
            <a:off x="317501" y="1149706"/>
            <a:ext cx="2717799" cy="5535108"/>
          </a:xfrm>
        </p:spPr>
        <p:txBody>
          <a:bodyPr>
            <a:normAutofit fontScale="85000" lnSpcReduction="20000"/>
          </a:bodyPr>
          <a:lstStyle/>
          <a:p>
            <a:r>
              <a:rPr lang="en-US" sz="3500" dirty="0" smtClean="0">
                <a:solidFill>
                  <a:srgbClr val="FF6600"/>
                </a:solidFill>
                <a:cs typeface="Haettenschweiler"/>
              </a:rPr>
              <a:t>Emscripten</a:t>
            </a:r>
            <a:r>
              <a:rPr lang="en-US" sz="3500" dirty="0">
                <a:cs typeface="Haettenschweiler"/>
              </a:rPr>
              <a:t> </a:t>
            </a:r>
            <a:r>
              <a:rPr lang="en-US" dirty="0" smtClean="0">
                <a:cs typeface="Haettenschweiler"/>
              </a:rPr>
              <a:t>- the coolest hack ever!</a:t>
            </a:r>
          </a:p>
          <a:p>
            <a:pPr lvl="1"/>
            <a:endParaRPr lang="en-US" dirty="0" smtClean="0">
              <a:cs typeface="Haettenschweiler"/>
            </a:endParaRPr>
          </a:p>
          <a:p>
            <a:pPr marL="349250" lvl="1" indent="0">
              <a:buNone/>
            </a:pPr>
            <a:r>
              <a:rPr lang="en-US" sz="1600" cap="none" dirty="0">
                <a:latin typeface="Andale Mono"/>
                <a:cs typeface="Andale Mono"/>
                <a:hlinkClick r:id="rId2"/>
              </a:rPr>
              <a:t>https://github.com/kripken/</a:t>
            </a:r>
            <a:r>
              <a:rPr lang="en-US" sz="1600" cap="none" dirty="0" smtClean="0">
                <a:latin typeface="Andale Mono"/>
                <a:cs typeface="Andale Mono"/>
                <a:hlinkClick r:id="rId2"/>
              </a:rPr>
              <a:t>emscripten</a:t>
            </a:r>
            <a:endParaRPr lang="en-US" sz="1600" cap="none" dirty="0" smtClean="0">
              <a:latin typeface="Andale Mono"/>
              <a:cs typeface="Andale Mono"/>
            </a:endParaRPr>
          </a:p>
          <a:p>
            <a:pPr marL="349250" lvl="1" indent="0">
              <a:buNone/>
            </a:pPr>
            <a:endParaRPr lang="en-US" sz="2600" cap="none" dirty="0">
              <a:latin typeface="Andale Mono"/>
              <a:cs typeface="Andale Mono"/>
            </a:endParaRPr>
          </a:p>
          <a:p>
            <a:pPr lvl="1"/>
            <a:r>
              <a:rPr lang="en-US" sz="2600" dirty="0" smtClean="0">
                <a:cs typeface="Haettenschweiler"/>
              </a:rPr>
              <a:t>Cross-compile C++ native code to JavaScript</a:t>
            </a:r>
          </a:p>
          <a:p>
            <a:pPr lvl="1"/>
            <a:r>
              <a:rPr lang="en-US" sz="2600" cap="none" dirty="0">
                <a:latin typeface="Andale Mono"/>
                <a:cs typeface="Andale Mono"/>
              </a:rPr>
              <a:t>a</a:t>
            </a:r>
            <a:r>
              <a:rPr lang="en-US" sz="2600" cap="none" dirty="0" smtClean="0">
                <a:latin typeface="Andale Mono"/>
                <a:cs typeface="Andale Mono"/>
              </a:rPr>
              <a:t>sm.js</a:t>
            </a:r>
            <a:r>
              <a:rPr lang="en-US" sz="2600" dirty="0" smtClean="0">
                <a:latin typeface="Andale Mono"/>
                <a:cs typeface="Andale Mono"/>
              </a:rPr>
              <a:t>- </a:t>
            </a:r>
            <a:r>
              <a:rPr lang="en-US" sz="2600" dirty="0" smtClean="0">
                <a:cs typeface="Haettenschweiler"/>
              </a:rPr>
              <a:t>low-level optimized JavaScript</a:t>
            </a:r>
          </a:p>
          <a:p>
            <a:pPr lvl="1"/>
            <a:r>
              <a:rPr lang="en-US" sz="2600" dirty="0" smtClean="0">
                <a:solidFill>
                  <a:srgbClr val="FF6600"/>
                </a:solidFill>
                <a:cs typeface="Haettenschweiler"/>
              </a:rPr>
              <a:t>Unity, Unreal Engines use this to deploy on the web</a:t>
            </a:r>
          </a:p>
          <a:p>
            <a:pPr lvl="1"/>
            <a:r>
              <a:rPr lang="en-US" sz="2600" dirty="0" smtClean="0">
                <a:solidFill>
                  <a:schemeClr val="accent1">
                    <a:lumMod val="60000"/>
                    <a:lumOff val="40000"/>
                  </a:schemeClr>
                </a:solidFill>
                <a:cs typeface="Haettenschweiler"/>
              </a:rPr>
              <a:t>Watch Out: Huge downloads and hard to debug…. !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2882129" y="1822450"/>
            <a:ext cx="5879284" cy="4056608"/>
            <a:chOff x="2882129" y="1822450"/>
            <a:chExt cx="5879284" cy="4056608"/>
          </a:xfrm>
        </p:grpSpPr>
        <p:sp>
          <p:nvSpPr>
            <p:cNvPr id="7" name="TextBox 6"/>
            <p:cNvSpPr txBox="1"/>
            <p:nvPr/>
          </p:nvSpPr>
          <p:spPr>
            <a:xfrm>
              <a:off x="5006550" y="5238105"/>
              <a:ext cx="369389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200" b="1" dirty="0" smtClean="0">
                  <a:solidFill>
                    <a:schemeClr val="bg1">
                      <a:lumMod val="50000"/>
                      <a:lumOff val="50000"/>
                    </a:schemeClr>
                  </a:solidFill>
                  <a:latin typeface="Andale Mono"/>
                  <a:cs typeface="Andale Mono"/>
                </a:rPr>
                <a:t>Unreal native C++ engine -&gt; JavaScript</a:t>
              </a:r>
              <a:endParaRPr lang="en-US" sz="1200" b="1" dirty="0">
                <a:solidFill>
                  <a:schemeClr val="bg1">
                    <a:lumMod val="50000"/>
                    <a:lumOff val="50000"/>
                  </a:schemeClr>
                </a:solidFill>
                <a:latin typeface="Andale Mono"/>
                <a:cs typeface="Andale Mono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758883" y="5602059"/>
              <a:ext cx="19415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200" b="1" dirty="0" err="1" smtClean="0">
                  <a:solidFill>
                    <a:schemeClr val="bg1">
                      <a:lumMod val="50000"/>
                      <a:lumOff val="50000"/>
                    </a:schemeClr>
                  </a:solidFill>
                  <a:latin typeface="Andale Mono"/>
                  <a:cs typeface="Andale Mono"/>
                </a:rPr>
                <a:t>Emscripten</a:t>
              </a:r>
              <a:r>
                <a:rPr lang="en-US" sz="1200" b="1" dirty="0" smtClean="0">
                  <a:solidFill>
                    <a:schemeClr val="bg1">
                      <a:lumMod val="50000"/>
                      <a:lumOff val="50000"/>
                    </a:schemeClr>
                  </a:solidFill>
                  <a:latin typeface="Andale Mono"/>
                  <a:cs typeface="Andale Mono"/>
                </a:rPr>
                <a:t> + </a:t>
              </a:r>
              <a:r>
                <a:rPr lang="en-US" sz="1200" b="1" dirty="0" err="1" smtClean="0">
                  <a:solidFill>
                    <a:schemeClr val="bg1">
                      <a:lumMod val="50000"/>
                      <a:lumOff val="50000"/>
                    </a:schemeClr>
                  </a:solidFill>
                  <a:latin typeface="Andale Mono"/>
                  <a:cs typeface="Andale Mono"/>
                </a:rPr>
                <a:t>asm.js</a:t>
              </a:r>
              <a:endParaRPr lang="en-US" sz="1200" b="1" dirty="0">
                <a:solidFill>
                  <a:schemeClr val="bg1">
                    <a:lumMod val="50000"/>
                    <a:lumOff val="50000"/>
                  </a:schemeClr>
                </a:solidFill>
                <a:latin typeface="Andale Mono"/>
                <a:cs typeface="Andale Mono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8057871" y="4916597"/>
              <a:ext cx="64640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200" b="1" dirty="0" smtClean="0">
                  <a:solidFill>
                    <a:srgbClr val="7F7F7F"/>
                  </a:solidFill>
                  <a:latin typeface="Andale Mono"/>
                  <a:cs typeface="Andale Mono"/>
                </a:rPr>
                <a:t>60FPS</a:t>
              </a:r>
              <a:endParaRPr lang="en-US" sz="1200" b="1" dirty="0">
                <a:solidFill>
                  <a:srgbClr val="7F7F7F"/>
                </a:solidFill>
                <a:latin typeface="Andale Mono"/>
                <a:cs typeface="Andale Mono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882129" y="4432300"/>
              <a:ext cx="587928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200" b="1" dirty="0" smtClean="0"/>
                <a:t>Unreal 4 </a:t>
              </a:r>
              <a:r>
                <a:rPr lang="en-US" sz="1200" b="1" dirty="0"/>
                <a:t>in </a:t>
              </a:r>
              <a:r>
                <a:rPr lang="en-US" sz="1200" b="1" dirty="0" smtClean="0"/>
                <a:t>WebGL</a:t>
              </a:r>
            </a:p>
            <a:p>
              <a:pPr algn="r"/>
              <a:r>
                <a:rPr lang="en-US" sz="1200" b="1" dirty="0">
                  <a:hlinkClick r:id="rId3"/>
                </a:rPr>
                <a:t>https://developer.mozilla.org/en-US/demos/detail/unreal-engine-4-strategy-</a:t>
              </a:r>
              <a:r>
                <a:rPr lang="en-US" sz="1200" b="1" dirty="0" smtClean="0">
                  <a:hlinkClick r:id="rId3"/>
                </a:rPr>
                <a:t>game</a:t>
              </a:r>
              <a:endParaRPr lang="en-US" sz="1200" b="1" dirty="0" smtClean="0"/>
            </a:p>
            <a:p>
              <a:pPr algn="r"/>
              <a:endParaRPr lang="en-US" sz="1200" b="1" dirty="0" smtClean="0"/>
            </a:p>
          </p:txBody>
        </p: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95900" y="1822450"/>
              <a:ext cx="3327400" cy="24955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333924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FF6600"/>
                </a:solidFill>
              </a:rPr>
              <a:t>VR + ML</a:t>
            </a:r>
            <a:br>
              <a:rPr lang="en-US" dirty="0" smtClean="0">
                <a:solidFill>
                  <a:srgbClr val="FF6600"/>
                </a:solidFill>
              </a:rPr>
            </a:br>
            <a:r>
              <a:rPr lang="en-US" sz="3600" dirty="0" smtClean="0">
                <a:solidFill>
                  <a:srgbClr val="6EB8EA"/>
                </a:solidFill>
              </a:rPr>
              <a:t>A Markup Language for the metaverse?</a:t>
            </a:r>
            <a:endParaRPr lang="en-US" dirty="0">
              <a:solidFill>
                <a:srgbClr val="6EB8EA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AD04B-D569-C44A-ABB0-DE4A92CC93B0}" type="datetime1">
              <a:rPr lang="en-US" smtClean="0"/>
              <a:t>4/20/15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http://www.tonyparisi.com</a:t>
            </a:r>
            <a:endParaRPr lang="en-US"/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685801" y="1627106"/>
            <a:ext cx="4432300" cy="1661460"/>
          </a:xfrm>
        </p:spPr>
        <p:txBody>
          <a:bodyPr>
            <a:normAutofit/>
          </a:bodyPr>
          <a:lstStyle/>
          <a:p>
            <a:r>
              <a:rPr lang="en-US" dirty="0" smtClean="0"/>
              <a:t>GLAM (GL And Markup) - a declarative language for 3D web content</a:t>
            </a:r>
          </a:p>
          <a:p>
            <a:pPr marL="349250" lvl="1" indent="0">
              <a:buNone/>
            </a:pPr>
            <a:r>
              <a:rPr lang="en-US" sz="1500" cap="none" dirty="0">
                <a:latin typeface="Andale Mono"/>
                <a:cs typeface="Andale Mono"/>
                <a:hlinkClick r:id="rId2"/>
              </a:rPr>
              <a:t>https://github.com/tparisi/glam</a:t>
            </a:r>
            <a:r>
              <a:rPr lang="en-US" sz="1500" cap="none" dirty="0" smtClean="0">
                <a:latin typeface="Andale Mono"/>
                <a:cs typeface="Andale Mono"/>
                <a:hlinkClick r:id="rId2"/>
              </a:rPr>
              <a:t>/</a:t>
            </a:r>
            <a:endParaRPr lang="en-US" sz="1500" cap="none" dirty="0" smtClean="0">
              <a:latin typeface="Andale Mono"/>
              <a:cs typeface="Andale Mono"/>
            </a:endParaRPr>
          </a:p>
          <a:p>
            <a:pPr lvl="1"/>
            <a:r>
              <a:rPr lang="en-US" dirty="0" smtClean="0"/>
              <a:t>define 3D scene content in markup; style it in CSS</a:t>
            </a:r>
          </a:p>
          <a:p>
            <a:pPr marL="0" indent="0">
              <a:buNone/>
            </a:pPr>
            <a:endParaRPr lang="en-US" dirty="0" smtClean="0"/>
          </a:p>
        </p:txBody>
      </p:sp>
      <p:grpSp>
        <p:nvGrpSpPr>
          <p:cNvPr id="6" name="Group 5"/>
          <p:cNvGrpSpPr/>
          <p:nvPr/>
        </p:nvGrpSpPr>
        <p:grpSpPr>
          <a:xfrm>
            <a:off x="798087" y="1512806"/>
            <a:ext cx="8181321" cy="5010638"/>
            <a:chOff x="798087" y="1487406"/>
            <a:chExt cx="8181321" cy="5010638"/>
          </a:xfrm>
        </p:grpSpPr>
        <p:sp>
          <p:nvSpPr>
            <p:cNvPr id="13" name="TextBox 12"/>
            <p:cNvSpPr txBox="1"/>
            <p:nvPr/>
          </p:nvSpPr>
          <p:spPr>
            <a:xfrm>
              <a:off x="848887" y="3820844"/>
              <a:ext cx="3860800" cy="24006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>
                  <a:latin typeface="Courier"/>
                  <a:cs typeface="Courier"/>
                </a:rPr>
                <a:t>&lt;glam&gt;</a:t>
              </a:r>
            </a:p>
            <a:p>
              <a:r>
                <a:rPr lang="en-US" sz="1050" dirty="0">
                  <a:latin typeface="Courier"/>
                  <a:cs typeface="Courier"/>
                </a:rPr>
                <a:t>  &lt;renderer type="rift"&gt;&lt;/renderer&gt;</a:t>
              </a:r>
            </a:p>
            <a:p>
              <a:r>
                <a:rPr lang="en-US" sz="1050" dirty="0">
                  <a:latin typeface="Courier"/>
                  <a:cs typeface="Courier"/>
                </a:rPr>
                <a:t>  &lt;scene&gt;</a:t>
              </a:r>
            </a:p>
            <a:p>
              <a:r>
                <a:rPr lang="en-US" sz="1050" dirty="0">
                  <a:latin typeface="Courier"/>
                  <a:cs typeface="Courier"/>
                </a:rPr>
                <a:t> </a:t>
              </a:r>
              <a:r>
                <a:rPr lang="en-US" sz="1050" dirty="0" smtClean="0">
                  <a:latin typeface="Courier"/>
                  <a:cs typeface="Courier"/>
                </a:rPr>
                <a:t>   &lt;</a:t>
              </a:r>
              <a:r>
                <a:rPr lang="en-US" sz="1050" dirty="0">
                  <a:latin typeface="Courier"/>
                  <a:cs typeface="Courier"/>
                </a:rPr>
                <a:t>controller type="rift"&gt;&lt;/controller&gt;</a:t>
              </a:r>
            </a:p>
            <a:p>
              <a:r>
                <a:rPr lang="en-US" sz="1050" dirty="0">
                  <a:latin typeface="Courier"/>
                  <a:cs typeface="Courier"/>
                </a:rPr>
                <a:t> </a:t>
              </a:r>
              <a:r>
                <a:rPr lang="en-US" sz="1050" dirty="0" smtClean="0">
                  <a:latin typeface="Courier"/>
                  <a:cs typeface="Courier"/>
                </a:rPr>
                <a:t>   &lt;</a:t>
              </a:r>
              <a:r>
                <a:rPr lang="en-US" sz="1050" dirty="0">
                  <a:latin typeface="Courier"/>
                  <a:cs typeface="Courier"/>
                </a:rPr>
                <a:t>background id="sb1" class="skybox"</a:t>
              </a:r>
              <a:r>
                <a:rPr lang="en-US" sz="1050" dirty="0" smtClean="0">
                  <a:latin typeface="Courier"/>
                  <a:cs typeface="Courier"/>
                </a:rPr>
                <a:t>&gt;</a:t>
              </a:r>
            </a:p>
            <a:p>
              <a:r>
                <a:rPr lang="en-US" sz="1050" dirty="0">
                  <a:latin typeface="Courier"/>
                  <a:cs typeface="Courier"/>
                </a:rPr>
                <a:t> </a:t>
              </a:r>
              <a:r>
                <a:rPr lang="en-US" sz="1050" dirty="0" smtClean="0">
                  <a:latin typeface="Courier"/>
                  <a:cs typeface="Courier"/>
                </a:rPr>
                <a:t>   &lt;</a:t>
              </a:r>
              <a:r>
                <a:rPr lang="en-US" sz="1050" dirty="0">
                  <a:latin typeface="Courier"/>
                  <a:cs typeface="Courier"/>
                </a:rPr>
                <a:t>/background&gt;</a:t>
              </a:r>
            </a:p>
            <a:p>
              <a:r>
                <a:rPr lang="en-US" sz="1050" dirty="0">
                  <a:latin typeface="Courier"/>
                  <a:cs typeface="Courier"/>
                </a:rPr>
                <a:t> </a:t>
              </a:r>
              <a:r>
                <a:rPr lang="en-US" sz="1050" dirty="0" smtClean="0">
                  <a:latin typeface="Courier"/>
                  <a:cs typeface="Courier"/>
                </a:rPr>
                <a:t>   &lt;</a:t>
              </a:r>
              <a:r>
                <a:rPr lang="en-US" sz="1050" dirty="0">
                  <a:latin typeface="Courier"/>
                  <a:cs typeface="Courier"/>
                </a:rPr>
                <a:t>group y ='1' z='-3'&gt;</a:t>
              </a:r>
            </a:p>
            <a:p>
              <a:r>
                <a:rPr lang="en-US" sz="1050" dirty="0">
                  <a:latin typeface="Courier"/>
                  <a:cs typeface="Courier"/>
                </a:rPr>
                <a:t> </a:t>
              </a:r>
              <a:r>
                <a:rPr lang="en-US" sz="1050" dirty="0" smtClean="0">
                  <a:latin typeface="Courier"/>
                  <a:cs typeface="Courier"/>
                </a:rPr>
                <a:t>       &lt;</a:t>
              </a:r>
              <a:r>
                <a:rPr lang="en-US" sz="1050" dirty="0">
                  <a:latin typeface="Courier"/>
                  <a:cs typeface="Courier"/>
                </a:rPr>
                <a:t>sphere class="bubble </a:t>
              </a:r>
              <a:r>
                <a:rPr lang="en-US" sz="1050" dirty="0" smtClean="0">
                  <a:latin typeface="Courier"/>
                  <a:cs typeface="Courier"/>
                </a:rPr>
                <a:t>skybox”&gt;</a:t>
              </a:r>
            </a:p>
            <a:p>
              <a:r>
                <a:rPr lang="en-US" sz="1050" dirty="0">
                  <a:latin typeface="Courier"/>
                  <a:cs typeface="Courier"/>
                </a:rPr>
                <a:t> </a:t>
              </a:r>
              <a:r>
                <a:rPr lang="en-US" sz="1050" dirty="0" smtClean="0">
                  <a:latin typeface="Courier"/>
                  <a:cs typeface="Courier"/>
                </a:rPr>
                <a:t>       &lt;</a:t>
              </a:r>
              <a:r>
                <a:rPr lang="en-US" sz="1050" dirty="0">
                  <a:latin typeface="Courier"/>
                  <a:cs typeface="Courier"/>
                </a:rPr>
                <a:t>/sphere&gt;</a:t>
              </a:r>
            </a:p>
            <a:p>
              <a:r>
                <a:rPr lang="en-US" sz="1050" dirty="0">
                  <a:latin typeface="Courier"/>
                  <a:cs typeface="Courier"/>
                </a:rPr>
                <a:t> </a:t>
              </a:r>
              <a:r>
                <a:rPr lang="en-US" sz="1050" dirty="0" smtClean="0">
                  <a:latin typeface="Courier"/>
                  <a:cs typeface="Courier"/>
                </a:rPr>
                <a:t>       &lt;</a:t>
              </a:r>
              <a:r>
                <a:rPr lang="en-US" sz="1050" dirty="0">
                  <a:latin typeface="Courier"/>
                  <a:cs typeface="Courier"/>
                </a:rPr>
                <a:t>sphere </a:t>
              </a:r>
              <a:r>
                <a:rPr lang="en-US" sz="1050" dirty="0" smtClean="0">
                  <a:latin typeface="Courier"/>
                  <a:cs typeface="Courier"/>
                </a:rPr>
                <a:t>class</a:t>
              </a:r>
              <a:r>
                <a:rPr lang="en-US" sz="1050" dirty="0">
                  <a:latin typeface="Courier"/>
                  <a:cs typeface="Courier"/>
                </a:rPr>
                <a:t>="</a:t>
              </a:r>
              <a:r>
                <a:rPr lang="en-US" sz="1050" dirty="0" smtClean="0">
                  <a:latin typeface="Courier"/>
                  <a:cs typeface="Courier"/>
                </a:rPr>
                <a:t>bubble skybox”&gt;</a:t>
              </a:r>
            </a:p>
            <a:p>
              <a:r>
                <a:rPr lang="en-US" sz="1050" dirty="0" smtClean="0">
                  <a:latin typeface="Courier"/>
                  <a:cs typeface="Courier"/>
                </a:rPr>
                <a:t>        &lt;</a:t>
              </a:r>
              <a:r>
                <a:rPr lang="en-US" sz="1050" dirty="0">
                  <a:latin typeface="Courier"/>
                  <a:cs typeface="Courier"/>
                </a:rPr>
                <a:t>/sphere&gt;</a:t>
              </a:r>
            </a:p>
            <a:p>
              <a:r>
                <a:rPr lang="en-US" sz="1050" dirty="0">
                  <a:latin typeface="Courier"/>
                  <a:cs typeface="Courier"/>
                </a:rPr>
                <a:t> </a:t>
              </a:r>
              <a:r>
                <a:rPr lang="en-US" sz="1050" dirty="0" smtClean="0">
                  <a:latin typeface="Courier"/>
                  <a:cs typeface="Courier"/>
                </a:rPr>
                <a:t>   &lt;</a:t>
              </a:r>
              <a:r>
                <a:rPr lang="en-US" sz="1050" dirty="0">
                  <a:latin typeface="Courier"/>
                  <a:cs typeface="Courier"/>
                </a:rPr>
                <a:t>/group</a:t>
              </a:r>
              <a:r>
                <a:rPr lang="en-US" sz="1050" dirty="0" smtClean="0">
                  <a:latin typeface="Courier"/>
                  <a:cs typeface="Courier"/>
                </a:rPr>
                <a:t>&gt;</a:t>
              </a:r>
            </a:p>
            <a:p>
              <a:r>
                <a:rPr lang="en-US" sz="1400" dirty="0" smtClean="0">
                  <a:latin typeface="Courier"/>
                  <a:cs typeface="Courier"/>
                </a:rPr>
                <a:t> …</a:t>
              </a:r>
              <a:endParaRPr lang="en-US" sz="1050" dirty="0">
                <a:latin typeface="Courier"/>
                <a:cs typeface="Courier"/>
              </a:endParaRPr>
            </a:p>
            <a:p>
              <a:endParaRPr lang="en-US" sz="1050" dirty="0" smtClean="0">
                <a:latin typeface="Courier"/>
                <a:cs typeface="Courier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98087" y="3247392"/>
              <a:ext cx="13759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cap="small" dirty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Andale Mono"/>
                  <a:cs typeface="Andale Mono"/>
                </a:rPr>
                <a:t>T</a:t>
              </a:r>
              <a:r>
                <a:rPr lang="en-US" cap="small" dirty="0" smtClean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Andale Mono"/>
                  <a:cs typeface="Andale Mono"/>
                </a:rPr>
                <a:t>he </a:t>
              </a:r>
              <a:r>
                <a:rPr lang="en-US" cap="small" dirty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Andale Mono"/>
                  <a:cs typeface="Andale Mono"/>
                </a:rPr>
                <a:t>M</a:t>
              </a:r>
              <a:r>
                <a:rPr lang="en-US" cap="small" dirty="0" smtClean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Andale Mono"/>
                  <a:cs typeface="Andale Mono"/>
                </a:rPr>
                <a:t>arkup</a:t>
              </a:r>
              <a:endParaRPr lang="en-US" cap="small" dirty="0">
                <a:solidFill>
                  <a:schemeClr val="accent4">
                    <a:lumMod val="60000"/>
                    <a:lumOff val="40000"/>
                  </a:schemeClr>
                </a:solidFill>
                <a:latin typeface="Andale Mono"/>
                <a:cs typeface="Andale Mono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801108" y="3604944"/>
              <a:ext cx="4178300" cy="28931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>
                  <a:latin typeface="Courier"/>
                  <a:cs typeface="Courier"/>
                </a:rPr>
                <a:t>&lt;style&gt;</a:t>
              </a:r>
            </a:p>
            <a:p>
              <a:r>
                <a:rPr lang="en-US" sz="1050" dirty="0" smtClean="0">
                  <a:latin typeface="Courier"/>
                  <a:cs typeface="Courier"/>
                </a:rPr>
                <a:t>  .</a:t>
              </a:r>
              <a:r>
                <a:rPr lang="en-US" sz="1050" dirty="0">
                  <a:latin typeface="Courier"/>
                  <a:cs typeface="Courier"/>
                </a:rPr>
                <a:t>skybox {</a:t>
              </a:r>
            </a:p>
            <a:p>
              <a:r>
                <a:rPr lang="en-US" sz="1050" dirty="0" smtClean="0">
                  <a:latin typeface="Courier"/>
                  <a:cs typeface="Courier"/>
                </a:rPr>
                <a:t>    </a:t>
              </a:r>
              <a:r>
                <a:rPr lang="en-US" sz="1050" dirty="0" err="1" smtClean="0">
                  <a:latin typeface="Courier"/>
                  <a:cs typeface="Courier"/>
                </a:rPr>
                <a:t>envmap</a:t>
              </a:r>
              <a:r>
                <a:rPr lang="en-US" sz="1050" dirty="0" err="1">
                  <a:latin typeface="Courier"/>
                  <a:cs typeface="Courier"/>
                </a:rPr>
                <a:t>-right:url</a:t>
              </a:r>
              <a:r>
                <a:rPr lang="en-US" sz="1050" dirty="0">
                  <a:latin typeface="Courier"/>
                  <a:cs typeface="Courier"/>
                </a:rPr>
                <a:t>(../images/Park2/</a:t>
              </a:r>
              <a:r>
                <a:rPr lang="en-US" sz="1050" dirty="0" err="1">
                  <a:latin typeface="Courier"/>
                  <a:cs typeface="Courier"/>
                </a:rPr>
                <a:t>posx.jpg</a:t>
              </a:r>
              <a:r>
                <a:rPr lang="en-US" sz="1050" dirty="0">
                  <a:latin typeface="Courier"/>
                  <a:cs typeface="Courier"/>
                </a:rPr>
                <a:t>)</a:t>
              </a:r>
              <a:r>
                <a:rPr lang="en-US" sz="1050" dirty="0" smtClean="0">
                  <a:latin typeface="Courier"/>
                  <a:cs typeface="Courier"/>
                </a:rPr>
                <a:t>;</a:t>
              </a:r>
            </a:p>
            <a:p>
              <a:r>
                <a:rPr lang="en-US" sz="1400" dirty="0">
                  <a:latin typeface="Courier"/>
                  <a:cs typeface="Courier"/>
                </a:rPr>
                <a:t> </a:t>
              </a:r>
              <a:r>
                <a:rPr lang="en-US" sz="1400" dirty="0" smtClean="0">
                  <a:latin typeface="Courier"/>
                  <a:cs typeface="Courier"/>
                </a:rPr>
                <a:t>   …</a:t>
              </a:r>
              <a:endParaRPr lang="en-US" sz="1400" dirty="0">
                <a:latin typeface="Courier"/>
                <a:cs typeface="Courier"/>
              </a:endParaRPr>
            </a:p>
            <a:p>
              <a:r>
                <a:rPr lang="en-US" sz="1050" dirty="0" smtClean="0">
                  <a:latin typeface="Courier"/>
                  <a:cs typeface="Courier"/>
                </a:rPr>
                <a:t>  }</a:t>
              </a:r>
              <a:r>
                <a:rPr lang="en-US" sz="1050" dirty="0">
                  <a:latin typeface="Courier"/>
                  <a:cs typeface="Courier"/>
                </a:rPr>
                <a:t>	</a:t>
              </a:r>
            </a:p>
            <a:p>
              <a:r>
                <a:rPr lang="en-US" sz="1050" dirty="0" smtClean="0">
                  <a:latin typeface="Courier"/>
                  <a:cs typeface="Courier"/>
                </a:rPr>
                <a:t>  .</a:t>
              </a:r>
              <a:r>
                <a:rPr lang="en-US" sz="1050" dirty="0">
                  <a:latin typeface="Courier"/>
                  <a:cs typeface="Courier"/>
                </a:rPr>
                <a:t>bubble {</a:t>
              </a:r>
            </a:p>
            <a:p>
              <a:r>
                <a:rPr lang="en-US" sz="1050" dirty="0" smtClean="0">
                  <a:latin typeface="Courier"/>
                  <a:cs typeface="Courier"/>
                </a:rPr>
                <a:t>    radius</a:t>
              </a:r>
              <a:r>
                <a:rPr lang="en-US" sz="1050" dirty="0">
                  <a:latin typeface="Courier"/>
                  <a:cs typeface="Courier"/>
                </a:rPr>
                <a:t>:.5;</a:t>
              </a:r>
            </a:p>
            <a:p>
              <a:r>
                <a:rPr lang="en-US" sz="1050" dirty="0" smtClean="0">
                  <a:latin typeface="Courier"/>
                  <a:cs typeface="Courier"/>
                </a:rPr>
                <a:t>    </a:t>
              </a:r>
              <a:r>
                <a:rPr lang="en-US" sz="1050" dirty="0" err="1" smtClean="0">
                  <a:latin typeface="Courier"/>
                  <a:cs typeface="Courier"/>
                </a:rPr>
                <a:t>shader</a:t>
              </a:r>
              <a:r>
                <a:rPr lang="en-US" sz="1050" dirty="0" err="1">
                  <a:latin typeface="Courier"/>
                  <a:cs typeface="Courier"/>
                </a:rPr>
                <a:t>-vertex:url</a:t>
              </a:r>
              <a:r>
                <a:rPr lang="en-US" sz="1050" dirty="0">
                  <a:latin typeface="Courier"/>
                  <a:cs typeface="Courier"/>
                </a:rPr>
                <a:t>(../shaders/</a:t>
              </a:r>
              <a:r>
                <a:rPr lang="en-US" sz="1050" dirty="0" err="1">
                  <a:latin typeface="Courier"/>
                  <a:cs typeface="Courier"/>
                </a:rPr>
                <a:t>fresnel.vs</a:t>
              </a:r>
              <a:r>
                <a:rPr lang="en-US" sz="1050" dirty="0">
                  <a:latin typeface="Courier"/>
                  <a:cs typeface="Courier"/>
                </a:rPr>
                <a:t>);</a:t>
              </a:r>
            </a:p>
            <a:p>
              <a:r>
                <a:rPr lang="en-US" sz="1050" dirty="0" smtClean="0">
                  <a:latin typeface="Courier"/>
                  <a:cs typeface="Courier"/>
                </a:rPr>
                <a:t>    </a:t>
              </a:r>
              <a:r>
                <a:rPr lang="en-US" sz="1050" dirty="0" err="1" smtClean="0">
                  <a:latin typeface="Courier"/>
                  <a:cs typeface="Courier"/>
                </a:rPr>
                <a:t>shader</a:t>
              </a:r>
              <a:r>
                <a:rPr lang="en-US" sz="1050" dirty="0" err="1">
                  <a:latin typeface="Courier"/>
                  <a:cs typeface="Courier"/>
                </a:rPr>
                <a:t>-fragment:url</a:t>
              </a:r>
              <a:r>
                <a:rPr lang="en-US" sz="1050" dirty="0">
                  <a:latin typeface="Courier"/>
                  <a:cs typeface="Courier"/>
                </a:rPr>
                <a:t>(../shaders/</a:t>
              </a:r>
              <a:r>
                <a:rPr lang="en-US" sz="1050" dirty="0" err="1">
                  <a:latin typeface="Courier"/>
                  <a:cs typeface="Courier"/>
                </a:rPr>
                <a:t>fresnel.fs</a:t>
              </a:r>
              <a:r>
                <a:rPr lang="en-US" sz="1050" dirty="0">
                  <a:latin typeface="Courier"/>
                  <a:cs typeface="Courier"/>
                </a:rPr>
                <a:t>);</a:t>
              </a:r>
            </a:p>
            <a:p>
              <a:r>
                <a:rPr lang="en-US" sz="1050" dirty="0" smtClean="0">
                  <a:latin typeface="Courier"/>
                  <a:cs typeface="Courier"/>
                </a:rPr>
                <a:t>    </a:t>
              </a:r>
              <a:r>
                <a:rPr lang="en-US" sz="1050" dirty="0" err="1" smtClean="0">
                  <a:latin typeface="Courier"/>
                  <a:cs typeface="Courier"/>
                </a:rPr>
                <a:t>shader</a:t>
              </a:r>
              <a:r>
                <a:rPr lang="en-US" sz="1050" dirty="0" err="1">
                  <a:latin typeface="Courier"/>
                  <a:cs typeface="Courier"/>
                </a:rPr>
                <a:t>-uniforms:mRefractionRatio</a:t>
              </a:r>
              <a:r>
                <a:rPr lang="en-US" sz="1050" dirty="0">
                  <a:latin typeface="Courier"/>
                  <a:cs typeface="Courier"/>
                </a:rPr>
                <a:t> f 1.02 </a:t>
              </a:r>
              <a:r>
                <a:rPr lang="en-US" sz="1050" dirty="0" err="1">
                  <a:latin typeface="Courier"/>
                  <a:cs typeface="Courier"/>
                </a:rPr>
                <a:t>mFresnelBias</a:t>
              </a:r>
              <a:r>
                <a:rPr lang="en-US" sz="1050" dirty="0">
                  <a:latin typeface="Courier"/>
                  <a:cs typeface="Courier"/>
                </a:rPr>
                <a:t> f 0.1 </a:t>
              </a:r>
              <a:r>
                <a:rPr lang="en-US" sz="1050" dirty="0" err="1">
                  <a:latin typeface="Courier"/>
                  <a:cs typeface="Courier"/>
                </a:rPr>
                <a:t>mFresnelPower</a:t>
              </a:r>
              <a:r>
                <a:rPr lang="en-US" sz="1050" dirty="0">
                  <a:latin typeface="Courier"/>
                  <a:cs typeface="Courier"/>
                </a:rPr>
                <a:t> f 2.0 </a:t>
              </a:r>
              <a:r>
                <a:rPr lang="en-US" sz="1050" dirty="0" err="1">
                  <a:latin typeface="Courier"/>
                  <a:cs typeface="Courier"/>
                </a:rPr>
                <a:t>mFresnelScale</a:t>
              </a:r>
              <a:r>
                <a:rPr lang="en-US" sz="1050" dirty="0">
                  <a:latin typeface="Courier"/>
                  <a:cs typeface="Courier"/>
                </a:rPr>
                <a:t> f 1.0 </a:t>
              </a:r>
              <a:r>
                <a:rPr lang="en-US" sz="1050" dirty="0" err="1">
                  <a:latin typeface="Courier"/>
                  <a:cs typeface="Courier"/>
                </a:rPr>
                <a:t>tCube</a:t>
              </a:r>
              <a:r>
                <a:rPr lang="en-US" sz="1050" dirty="0">
                  <a:latin typeface="Courier"/>
                  <a:cs typeface="Courier"/>
                </a:rPr>
                <a:t> t null;</a:t>
              </a:r>
            </a:p>
            <a:p>
              <a:r>
                <a:rPr lang="en-US" sz="1050" dirty="0" smtClean="0">
                  <a:latin typeface="Courier"/>
                  <a:cs typeface="Courier"/>
                </a:rPr>
                <a:t>  }</a:t>
              </a:r>
              <a:endParaRPr lang="en-US" sz="1050" dirty="0">
                <a:latin typeface="Courier"/>
                <a:cs typeface="Courier"/>
              </a:endParaRPr>
            </a:p>
            <a:p>
              <a:r>
                <a:rPr lang="en-US" sz="1050" dirty="0" smtClean="0">
                  <a:latin typeface="Courier"/>
                  <a:cs typeface="Courier"/>
                </a:rPr>
                <a:t>  #</a:t>
              </a:r>
              <a:r>
                <a:rPr lang="en-US" sz="1050" dirty="0">
                  <a:latin typeface="Courier"/>
                  <a:cs typeface="Courier"/>
                </a:rPr>
                <a:t>sb1 {</a:t>
              </a:r>
            </a:p>
            <a:p>
              <a:r>
                <a:rPr lang="en-US" sz="1050" dirty="0" smtClean="0">
                  <a:latin typeface="Courier"/>
                  <a:cs typeface="Courier"/>
                </a:rPr>
                <a:t>    </a:t>
              </a:r>
              <a:r>
                <a:rPr lang="en-US" sz="1050" dirty="0" err="1" smtClean="0">
                  <a:latin typeface="Courier"/>
                  <a:cs typeface="Courier"/>
                </a:rPr>
                <a:t>background</a:t>
              </a:r>
              <a:r>
                <a:rPr lang="en-US" sz="1050" dirty="0" err="1">
                  <a:latin typeface="Courier"/>
                  <a:cs typeface="Courier"/>
                </a:rPr>
                <a:t>-type:box</a:t>
              </a:r>
              <a:r>
                <a:rPr lang="en-US" sz="1050" dirty="0">
                  <a:latin typeface="Courier"/>
                  <a:cs typeface="Courier"/>
                </a:rPr>
                <a:t>;</a:t>
              </a:r>
            </a:p>
            <a:p>
              <a:r>
                <a:rPr lang="en-US" sz="1050" dirty="0" smtClean="0">
                  <a:latin typeface="Courier"/>
                  <a:cs typeface="Courier"/>
                </a:rPr>
                <a:t>  }</a:t>
              </a:r>
              <a:r>
                <a:rPr lang="en-US" sz="1050" dirty="0">
                  <a:latin typeface="Courier"/>
                  <a:cs typeface="Courier"/>
                </a:rPr>
                <a:t>	</a:t>
              </a:r>
            </a:p>
            <a:p>
              <a:r>
                <a:rPr lang="en-US" sz="1050" dirty="0">
                  <a:latin typeface="Courier"/>
                  <a:cs typeface="Courier"/>
                </a:rPr>
                <a:t>&lt;/style&gt;</a:t>
              </a:r>
              <a:endParaRPr lang="en-US" sz="1050" dirty="0" smtClean="0">
                <a:latin typeface="Courier"/>
                <a:cs typeface="Courier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785887" y="3247392"/>
              <a:ext cx="10989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cap="small" dirty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Andale Mono"/>
                  <a:cs typeface="Andale Mono"/>
                </a:rPr>
                <a:t>T</a:t>
              </a:r>
              <a:r>
                <a:rPr lang="en-US" cap="small" dirty="0" smtClean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Andale Mono"/>
                  <a:cs typeface="Andale Mono"/>
                </a:rPr>
                <a:t>he CSS</a:t>
              </a:r>
              <a:endParaRPr lang="en-US" cap="small" dirty="0">
                <a:solidFill>
                  <a:schemeClr val="accent4">
                    <a:lumMod val="60000"/>
                    <a:lumOff val="40000"/>
                  </a:schemeClr>
                </a:solidFill>
                <a:latin typeface="Andale Mono"/>
                <a:cs typeface="Andale Mono"/>
              </a:endParaRPr>
            </a:p>
          </p:txBody>
        </p:sp>
        <p:pic>
          <p:nvPicPr>
            <p:cNvPr id="17" name="Picture 16" descr="glameshaderfresnelvr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54632" y="1487406"/>
              <a:ext cx="3101981" cy="1748654"/>
            </a:xfrm>
            <a:prstGeom prst="rect">
              <a:avLst/>
            </a:prstGeom>
          </p:spPr>
        </p:pic>
      </p:grpSp>
      <p:sp>
        <p:nvSpPr>
          <p:cNvPr id="3" name="Rectangle 2"/>
          <p:cNvSpPr/>
          <p:nvPr/>
        </p:nvSpPr>
        <p:spPr>
          <a:xfrm>
            <a:off x="556787" y="6154112"/>
            <a:ext cx="3955543" cy="52322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>
            <a:spAutoFit/>
          </a:bodyPr>
          <a:lstStyle/>
          <a:p>
            <a:r>
              <a:rPr lang="en-US" sz="1400" dirty="0" smtClean="0">
                <a:latin typeface="Andale Mono"/>
                <a:cs typeface="Andale Mono"/>
              </a:rPr>
              <a:t>Or check out </a:t>
            </a:r>
            <a:r>
              <a:rPr lang="en-US" sz="1400" dirty="0" err="1" smtClean="0">
                <a:solidFill>
                  <a:srgbClr val="FF6600"/>
                </a:solidFill>
                <a:latin typeface="Andale Mono"/>
                <a:cs typeface="Andale Mono"/>
              </a:rPr>
              <a:t>SceneVR</a:t>
            </a:r>
            <a:r>
              <a:rPr lang="en-US" sz="1400" dirty="0" smtClean="0">
                <a:solidFill>
                  <a:srgbClr val="FF6600"/>
                </a:solidFill>
                <a:latin typeface="Andale Mono"/>
                <a:cs typeface="Andale Mono"/>
              </a:rPr>
              <a:t> </a:t>
            </a:r>
            <a:r>
              <a:rPr lang="en-US" sz="1400" dirty="0" smtClean="0">
                <a:latin typeface="Andale Mono"/>
                <a:cs typeface="Andale Mono"/>
              </a:rPr>
              <a:t>from Ben Nolan</a:t>
            </a:r>
          </a:p>
          <a:p>
            <a:r>
              <a:rPr lang="en-US" sz="1400" dirty="0" smtClean="0">
                <a:latin typeface="Andale Mono"/>
                <a:cs typeface="Andale Mono"/>
                <a:hlinkClick r:id="rId4"/>
              </a:rPr>
              <a:t>http://twitter.com/scenevr/</a:t>
            </a:r>
            <a:endParaRPr lang="en-US" sz="1400" dirty="0" smtClean="0">
              <a:latin typeface="Andale Mono"/>
              <a:cs typeface="Andale Mono"/>
            </a:endParaRPr>
          </a:p>
        </p:txBody>
      </p:sp>
    </p:spTree>
    <p:extLst>
      <p:ext uri="{BB962C8B-B14F-4D97-AF65-F5344CB8AC3E}">
        <p14:creationId xmlns:p14="http://schemas.microsoft.com/office/powerpoint/2010/main" val="22958807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6600"/>
                </a:solidFill>
              </a:rPr>
              <a:t>Challenges</a:t>
            </a:r>
            <a:endParaRPr lang="en-US" dirty="0">
              <a:solidFill>
                <a:srgbClr val="FF66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000" dirty="0" smtClean="0"/>
              <a:t>WebVR on Oculus  is not </a:t>
            </a:r>
            <a:r>
              <a:rPr lang="en-US" sz="2000" dirty="0"/>
              <a:t>r</a:t>
            </a:r>
            <a:r>
              <a:rPr lang="en-US" sz="2000" dirty="0" smtClean="0"/>
              <a:t>eady for prime </a:t>
            </a:r>
            <a:r>
              <a:rPr lang="en-US" sz="2000" dirty="0"/>
              <a:t>t</a:t>
            </a:r>
            <a:r>
              <a:rPr lang="en-US" sz="2000" dirty="0" smtClean="0"/>
              <a:t>ime</a:t>
            </a:r>
          </a:p>
          <a:p>
            <a:pPr lvl="1"/>
            <a:r>
              <a:rPr lang="en-U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(That’s OK neither is Oculus!)</a:t>
            </a:r>
          </a:p>
          <a:p>
            <a:pPr lvl="1"/>
            <a:r>
              <a:rPr lang="en-US" dirty="0" smtClean="0"/>
              <a:t>Latency is the biggest </a:t>
            </a:r>
            <a:r>
              <a:rPr lang="en-US" dirty="0"/>
              <a:t>i</a:t>
            </a:r>
            <a:r>
              <a:rPr lang="en-US" dirty="0" smtClean="0"/>
              <a:t>ssue – Browser needs to un-throttle at 60fps (It’s in the works…)</a:t>
            </a:r>
          </a:p>
          <a:p>
            <a:pPr lvl="1"/>
            <a:r>
              <a:rPr lang="en-US" dirty="0" smtClean="0"/>
              <a:t>Device Drivers and Display Modes </a:t>
            </a:r>
            <a:r>
              <a:rPr lang="en-U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SUUUUUUCK </a:t>
            </a:r>
            <a:r>
              <a:rPr lang="en-US" cap="none" dirty="0" smtClean="0"/>
              <a:t>#</a:t>
            </a:r>
            <a:r>
              <a:rPr lang="en-US" cap="none" dirty="0" err="1" smtClean="0"/>
              <a:t>tellmesomethingidontkow</a:t>
            </a:r>
            <a:endParaRPr lang="en-US" cap="none" dirty="0" smtClean="0"/>
          </a:p>
          <a:p>
            <a:r>
              <a:rPr lang="en-US" sz="2000" dirty="0" smtClean="0"/>
              <a:t>But we’re good to go on Cardboard!</a:t>
            </a:r>
          </a:p>
          <a:p>
            <a:pPr lvl="1"/>
            <a:r>
              <a:rPr lang="en-US" dirty="0" smtClean="0"/>
              <a:t>60fps works great (</a:t>
            </a:r>
            <a:r>
              <a:rPr lang="en-US" dirty="0" err="1" smtClean="0"/>
              <a:t>ish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Nearly 2 billion VR devices already deployed!</a:t>
            </a:r>
          </a:p>
          <a:p>
            <a:r>
              <a:rPr lang="en-US" sz="2000" dirty="0" smtClean="0"/>
              <a:t>Frameworks and tools are typically web-</a:t>
            </a:r>
            <a:r>
              <a:rPr lang="en-US" sz="2000" dirty="0" err="1" smtClean="0"/>
              <a:t>ish</a:t>
            </a:r>
            <a:r>
              <a:rPr lang="en-US" sz="2000" dirty="0" smtClean="0"/>
              <a:t>: under development, always in flux, pretty much out of control</a:t>
            </a:r>
          </a:p>
          <a:p>
            <a:pPr lvl="1"/>
            <a:r>
              <a:rPr lang="en-US" dirty="0" smtClean="0"/>
              <a:t>But open source so we can live with it</a:t>
            </a:r>
          </a:p>
          <a:p>
            <a:pPr lvl="1"/>
            <a:endParaRPr lang="en-US" dirty="0" smtClean="0"/>
          </a:p>
          <a:p>
            <a:endParaRPr lang="en-US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AD04B-D569-C44A-ABB0-DE4A92CC93B0}" type="datetime1">
              <a:rPr lang="en-US" smtClean="0"/>
              <a:t>4/20/15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http://www.tonyparisi.com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104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6600"/>
                </a:solidFill>
              </a:rPr>
              <a:t>Links</a:t>
            </a:r>
            <a:endParaRPr lang="en-US" dirty="0">
              <a:solidFill>
                <a:srgbClr val="FF66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Browser Dev Builds</a:t>
            </a:r>
          </a:p>
          <a:p>
            <a:pPr marL="349250" lvl="1" indent="0">
              <a:buNone/>
            </a:pPr>
            <a:r>
              <a:rPr lang="en-US" sz="1200" cap="none" dirty="0">
                <a:latin typeface="Andale Mono"/>
                <a:cs typeface="Andale Mono"/>
              </a:rPr>
              <a:t>Firefox </a:t>
            </a:r>
            <a:r>
              <a:rPr lang="en-US" sz="1200" cap="none" dirty="0">
                <a:latin typeface="Andale Mono"/>
                <a:cs typeface="Andale Mono"/>
                <a:hlinkClick r:id="rId2"/>
              </a:rPr>
              <a:t>http://blog.bitops.com/blog/2014/08/20/updated-firefox-vr-builds/</a:t>
            </a:r>
            <a:endParaRPr lang="en-US" sz="1200" cap="none" dirty="0">
              <a:latin typeface="Andale Mono"/>
              <a:cs typeface="Andale Mono"/>
            </a:endParaRPr>
          </a:p>
          <a:p>
            <a:pPr marL="349250" lvl="1" indent="0">
              <a:buNone/>
            </a:pPr>
            <a:r>
              <a:rPr lang="en-US" sz="1200" cap="none" dirty="0">
                <a:latin typeface="Andale Mono"/>
                <a:cs typeface="Andale Mono"/>
              </a:rPr>
              <a:t>Chrome </a:t>
            </a:r>
            <a:r>
              <a:rPr lang="en-US" sz="1200" cap="none" dirty="0">
                <a:latin typeface="Andale Mono"/>
                <a:cs typeface="Andale Mono"/>
                <a:hlinkClick r:id="rId3"/>
              </a:rPr>
              <a:t>https://drive.google.com/folderview?id=0BzudLt22BqGRbW9WTHMtOWMzNjQ</a:t>
            </a:r>
            <a:endParaRPr lang="en-US" sz="1200" cap="none" dirty="0">
              <a:latin typeface="Andale Mono"/>
              <a:cs typeface="Andale Mono"/>
            </a:endParaRPr>
          </a:p>
          <a:p>
            <a:r>
              <a:rPr lang="en-US" dirty="0" smtClean="0"/>
              <a:t>Mozilla VR Showcase</a:t>
            </a:r>
          </a:p>
          <a:p>
            <a:pPr marL="349250" lvl="1" indent="0">
              <a:buNone/>
            </a:pPr>
            <a:r>
              <a:rPr lang="en-US" sz="1400" cap="none" dirty="0">
                <a:latin typeface="Andale Mono"/>
                <a:cs typeface="Andale Mono"/>
                <a:hlinkClick r:id="rId4"/>
              </a:rPr>
              <a:t>http://mozvr.com</a:t>
            </a:r>
            <a:r>
              <a:rPr lang="en-US" sz="1400" cap="none" dirty="0" smtClean="0">
                <a:latin typeface="Andale Mono"/>
                <a:cs typeface="Andale Mono"/>
                <a:hlinkClick r:id="rId4"/>
              </a:rPr>
              <a:t>/</a:t>
            </a:r>
            <a:endParaRPr lang="en-US" sz="1400" cap="none" dirty="0" smtClean="0">
              <a:latin typeface="Andale Mono"/>
              <a:cs typeface="Andale Mono"/>
            </a:endParaRPr>
          </a:p>
          <a:p>
            <a:r>
              <a:rPr lang="en-US" dirty="0" smtClean="0"/>
              <a:t>WEBVR Mailing List</a:t>
            </a:r>
          </a:p>
          <a:p>
            <a:pPr marL="342900" lvl="1" indent="0">
              <a:buNone/>
            </a:pPr>
            <a:r>
              <a:rPr lang="en-US" sz="1400" cap="none" dirty="0" err="1">
                <a:latin typeface="Andale Mono"/>
                <a:cs typeface="Andale Mono"/>
                <a:hlinkClick r:id="rId5"/>
              </a:rPr>
              <a:t>web-vr-discuss@mozilla.org</a:t>
            </a:r>
            <a:endParaRPr lang="en-US" cap="none" dirty="0" smtClean="0">
              <a:latin typeface="Andale Mono"/>
              <a:cs typeface="Andale Mono"/>
            </a:endParaRPr>
          </a:p>
          <a:p>
            <a:r>
              <a:rPr lang="en-US" dirty="0" smtClean="0"/>
              <a:t>Cardboard VR Showcase</a:t>
            </a:r>
          </a:p>
          <a:p>
            <a:pPr marL="342900" lvl="1" indent="0">
              <a:buNone/>
            </a:pPr>
            <a:r>
              <a:rPr lang="en-US" sz="1400" cap="none" dirty="0">
                <a:latin typeface="Andale Mono"/>
                <a:cs typeface="Andale Mono"/>
                <a:hlinkClick r:id="rId6"/>
              </a:rPr>
              <a:t>http://vr.chromeexperiments.com</a:t>
            </a:r>
            <a:r>
              <a:rPr lang="en-US" sz="1400" cap="none" dirty="0" smtClean="0">
                <a:latin typeface="Andale Mono"/>
                <a:cs typeface="Andale Mono"/>
                <a:hlinkClick r:id="rId6"/>
              </a:rPr>
              <a:t>/</a:t>
            </a:r>
            <a:endParaRPr lang="en-US" sz="1400" cap="none" dirty="0" smtClean="0">
              <a:latin typeface="Andale Mono"/>
              <a:cs typeface="Andale Mono"/>
            </a:endParaRPr>
          </a:p>
          <a:p>
            <a:r>
              <a:rPr lang="en-US" dirty="0" smtClean="0"/>
              <a:t>Web VR Example Code</a:t>
            </a:r>
            <a:endParaRPr lang="en-US" dirty="0"/>
          </a:p>
          <a:p>
            <a:pPr marL="342900" lvl="1" indent="0">
              <a:buNone/>
            </a:pPr>
            <a:r>
              <a:rPr lang="en-US" sz="1400" cap="none" dirty="0">
                <a:latin typeface="Andale Mono"/>
                <a:cs typeface="Andale Mono"/>
                <a:hlinkClick r:id="rId7"/>
              </a:rPr>
              <a:t>https://github.com/tparisi/</a:t>
            </a:r>
            <a:r>
              <a:rPr lang="en-US" sz="1400" cap="none" dirty="0" smtClean="0">
                <a:latin typeface="Andale Mono"/>
                <a:cs typeface="Andale Mono"/>
                <a:hlinkClick r:id="rId7"/>
              </a:rPr>
              <a:t>WebVR</a:t>
            </a:r>
            <a:endParaRPr lang="en-US" sz="1400" cap="none" dirty="0" smtClean="0">
              <a:latin typeface="Andale Mono"/>
              <a:cs typeface="Andale Mono"/>
            </a:endParaRPr>
          </a:p>
          <a:p>
            <a:pPr marL="342900" lvl="1" indent="0">
              <a:buNone/>
            </a:pPr>
            <a:endParaRPr lang="en-US" sz="1400" cap="none" dirty="0">
              <a:latin typeface="Andale Mono"/>
              <a:cs typeface="Andale Mono"/>
            </a:endParaRPr>
          </a:p>
          <a:p>
            <a:pPr marL="342900" lvl="1" indent="0">
              <a:buNone/>
            </a:pPr>
            <a:endParaRPr lang="en-US" cap="none" dirty="0" smtClean="0">
              <a:latin typeface="Andale Mono"/>
              <a:cs typeface="Andale Mono"/>
            </a:endParaRP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AD04B-D569-C44A-ABB0-DE4A92CC93B0}" type="datetime1">
              <a:rPr lang="en-US" smtClean="0"/>
              <a:t>4/20/15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http://www.tonyparisi.com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9965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6600"/>
                </a:solidFill>
              </a:rPr>
              <a:t>COMING Summer 2015</a:t>
            </a:r>
            <a:endParaRPr lang="en-US" dirty="0">
              <a:solidFill>
                <a:srgbClr val="FF6600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AD04B-D569-C44A-ABB0-DE4A92CC93B0}" type="datetime1">
              <a:rPr lang="en-US" smtClean="0"/>
              <a:t>4/20/15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http://www.tonyparisi.com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0728" y="1449294"/>
            <a:ext cx="3638578" cy="477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148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6600"/>
                </a:solidFill>
                <a:cs typeface="Futura Medium"/>
              </a:rPr>
              <a:t>a</a:t>
            </a:r>
            <a:r>
              <a:rPr lang="en-US" dirty="0" smtClean="0">
                <a:solidFill>
                  <a:srgbClr val="FF6600"/>
                </a:solidFill>
                <a:cs typeface="Futura Medium"/>
              </a:rPr>
              <a:t>bout me</a:t>
            </a:r>
            <a:endParaRPr lang="en-US" dirty="0">
              <a:solidFill>
                <a:srgbClr val="FF6600"/>
              </a:solidFill>
              <a:cs typeface="Futura Medium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5734972" y="6443514"/>
            <a:ext cx="2283732" cy="365125"/>
          </a:xfrm>
        </p:spPr>
        <p:txBody>
          <a:bodyPr/>
          <a:lstStyle/>
          <a:p>
            <a:r>
              <a:rPr lang="en-US" sz="900" i="1" dirty="0" smtClean="0">
                <a:latin typeface="Andale Mono"/>
                <a:cs typeface="Andale Mono"/>
              </a:rPr>
              <a:t>http://</a:t>
            </a:r>
            <a:r>
              <a:rPr lang="en-US" sz="900" i="1" dirty="0" err="1" smtClean="0">
                <a:latin typeface="Andale Mono"/>
                <a:cs typeface="Andale Mono"/>
              </a:rPr>
              <a:t>www.tonyparisi.com</a:t>
            </a:r>
            <a:endParaRPr lang="en-US" sz="900" i="1" dirty="0">
              <a:latin typeface="Andale Mono"/>
              <a:cs typeface="Andale Mono"/>
            </a:endParaRP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10127-F4CC-F540-8B6E-270AE7F1CB94}" type="datetime1">
              <a:rPr lang="en-US" sz="900" i="1" smtClean="0">
                <a:latin typeface="Andale Mono"/>
                <a:cs typeface="Andale Mono"/>
              </a:rPr>
              <a:t>4/20/15</a:t>
            </a:fld>
            <a:endParaRPr lang="en-US" sz="900" i="1">
              <a:latin typeface="Andale Mono"/>
              <a:cs typeface="Andale Mono"/>
            </a:endParaRPr>
          </a:p>
        </p:txBody>
      </p:sp>
      <p:sp>
        <p:nvSpPr>
          <p:cNvPr id="23" name="Rectangle 7"/>
          <p:cNvSpPr>
            <a:spLocks noChangeArrowheads="1"/>
          </p:cNvSpPr>
          <p:nvPr/>
        </p:nvSpPr>
        <p:spPr bwMode="auto">
          <a:xfrm>
            <a:off x="480484" y="2258487"/>
            <a:ext cx="4124325" cy="11633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sz="1200" i="1" cap="small" dirty="0" smtClean="0">
                <a:solidFill>
                  <a:srgbClr val="1D86CD"/>
                </a:solidFill>
                <a:latin typeface="Andale Mono"/>
                <a:cs typeface="Andale Mono"/>
              </a:rPr>
              <a:t>contact</a:t>
            </a:r>
            <a:endParaRPr lang="en-US" sz="1200" i="1" cap="small" dirty="0">
              <a:solidFill>
                <a:srgbClr val="1D86CD"/>
              </a:solidFill>
              <a:latin typeface="Andale Mono"/>
              <a:cs typeface="Andale Mono"/>
              <a:hlinkClick r:id="rId2"/>
            </a:endParaRPr>
          </a:p>
          <a:p>
            <a:r>
              <a:rPr lang="en-US" sz="1200" i="1" dirty="0" smtClean="0">
                <a:latin typeface="Andale Mono"/>
                <a:cs typeface="Andale Mono"/>
                <a:hlinkClick r:id="rId2"/>
              </a:rPr>
              <a:t>tparisi@gmail.com</a:t>
            </a:r>
            <a:endParaRPr lang="en-US" sz="1200" i="1" dirty="0" smtClean="0">
              <a:latin typeface="Andale Mono"/>
              <a:cs typeface="Andale Mono"/>
            </a:endParaRPr>
          </a:p>
          <a:p>
            <a:r>
              <a:rPr lang="en-US" sz="1200" i="1" dirty="0" err="1" smtClean="0">
                <a:latin typeface="Andale Mono"/>
                <a:cs typeface="Andale Mono"/>
              </a:rPr>
              <a:t>skype</a:t>
            </a:r>
            <a:r>
              <a:rPr lang="en-US" sz="1200" i="1" dirty="0">
                <a:latin typeface="Andale Mono"/>
                <a:cs typeface="Andale Mono"/>
              </a:rPr>
              <a:t>: </a:t>
            </a:r>
            <a:r>
              <a:rPr lang="en-US" sz="1200" i="1" dirty="0" err="1">
                <a:latin typeface="Andale Mono"/>
                <a:cs typeface="Andale Mono"/>
              </a:rPr>
              <a:t>auradeluxe</a:t>
            </a:r>
            <a:r>
              <a:rPr lang="en-US" sz="1200" i="1" dirty="0">
                <a:latin typeface="Andale Mono"/>
                <a:cs typeface="Andale Mono"/>
              </a:rPr>
              <a:t/>
            </a:r>
            <a:br>
              <a:rPr lang="en-US" sz="1200" i="1" dirty="0">
                <a:latin typeface="Andale Mono"/>
                <a:cs typeface="Andale Mono"/>
              </a:rPr>
            </a:br>
            <a:r>
              <a:rPr lang="en-US" sz="1200" i="1" dirty="0">
                <a:latin typeface="Andale Mono"/>
                <a:cs typeface="Andale Mono"/>
                <a:hlinkClick r:id="rId3"/>
              </a:rPr>
              <a:t>http://twitter.com/auradeluxe</a:t>
            </a:r>
            <a:r>
              <a:rPr lang="en-US" sz="1200" i="1" dirty="0">
                <a:latin typeface="Andale Mono"/>
                <a:cs typeface="Andale Mono"/>
              </a:rPr>
              <a:t>                   </a:t>
            </a:r>
            <a:r>
              <a:rPr lang="en-US" sz="1200" i="1" dirty="0">
                <a:latin typeface="Andale Mono"/>
                <a:cs typeface="Andale Mono"/>
                <a:hlinkClick r:id="rId4"/>
              </a:rPr>
              <a:t>http://www.tonyparisi.com</a:t>
            </a:r>
            <a:r>
              <a:rPr lang="en-US" sz="1200" i="1" dirty="0" smtClean="0">
                <a:latin typeface="Andale Mono"/>
                <a:cs typeface="Andale Mono"/>
                <a:hlinkClick r:id="rId4"/>
              </a:rPr>
              <a:t>/</a:t>
            </a:r>
            <a:endParaRPr lang="en-US" sz="1200" i="1" dirty="0" smtClean="0">
              <a:latin typeface="Andale Mono"/>
              <a:cs typeface="Andale Mono"/>
            </a:endParaRPr>
          </a:p>
          <a:p>
            <a:r>
              <a:rPr lang="en-US" sz="1200" i="1" dirty="0">
                <a:latin typeface="Andale Mono"/>
                <a:cs typeface="Andale Mono"/>
                <a:hlinkClick r:id="rId5"/>
              </a:rPr>
              <a:t>http://www.learningwebgl.com</a:t>
            </a:r>
            <a:r>
              <a:rPr lang="en-US" sz="1200" i="1" dirty="0" smtClean="0">
                <a:latin typeface="Andale Mono"/>
                <a:cs typeface="Andale Mono"/>
                <a:hlinkClick r:id="rId5"/>
              </a:rPr>
              <a:t>/</a:t>
            </a:r>
            <a:endParaRPr lang="en-US" sz="1200" i="1" dirty="0">
              <a:latin typeface="Andale Mono"/>
              <a:cs typeface="Andale Mono"/>
            </a:endParaRPr>
          </a:p>
        </p:txBody>
      </p:sp>
      <p:pic>
        <p:nvPicPr>
          <p:cNvPr id="24" name="Picture 9" descr="webglbookcover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3426" y="4546600"/>
            <a:ext cx="1415735" cy="1857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Rectangle 12"/>
          <p:cNvSpPr>
            <a:spLocks noChangeArrowheads="1"/>
          </p:cNvSpPr>
          <p:nvPr/>
        </p:nvSpPr>
        <p:spPr bwMode="auto">
          <a:xfrm>
            <a:off x="480483" y="4748073"/>
            <a:ext cx="5254489" cy="1508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sz="1200" i="1" cap="small" dirty="0">
                <a:solidFill>
                  <a:schemeClr val="accent1"/>
                </a:solidFill>
                <a:latin typeface="Andale Mono"/>
                <a:cs typeface="Andale Mono"/>
              </a:rPr>
              <a:t>g</a:t>
            </a:r>
            <a:r>
              <a:rPr lang="en-US" sz="1200" i="1" cap="small" dirty="0" smtClean="0">
                <a:solidFill>
                  <a:schemeClr val="accent1"/>
                </a:solidFill>
                <a:latin typeface="Andale Mono"/>
                <a:cs typeface="Andale Mono"/>
              </a:rPr>
              <a:t>et the books!</a:t>
            </a:r>
          </a:p>
          <a:p>
            <a:endParaRPr lang="en-US" sz="800" i="1" cap="small" dirty="0">
              <a:solidFill>
                <a:schemeClr val="accent1"/>
              </a:solidFill>
              <a:latin typeface="Andale Mono"/>
              <a:cs typeface="Andale Mono"/>
            </a:endParaRPr>
          </a:p>
          <a:p>
            <a:r>
              <a:rPr lang="en-US" sz="1200" i="1" dirty="0">
                <a:latin typeface="Andale Mono"/>
                <a:cs typeface="Andale Mono"/>
              </a:rPr>
              <a:t>WebGL: Up and </a:t>
            </a:r>
            <a:r>
              <a:rPr lang="en-US" sz="1200" i="1" dirty="0" smtClean="0">
                <a:latin typeface="Andale Mono"/>
                <a:cs typeface="Andale Mono"/>
              </a:rPr>
              <a:t>Running</a:t>
            </a:r>
          </a:p>
          <a:p>
            <a:r>
              <a:rPr lang="en-US" sz="1200" i="1" dirty="0">
                <a:latin typeface="Andale Mono"/>
                <a:cs typeface="Andale Mono"/>
                <a:hlinkClick r:id="rId7"/>
              </a:rPr>
              <a:t>http://www.amazon.com/dp/</a:t>
            </a:r>
            <a:r>
              <a:rPr lang="en-US" sz="1200" i="1" dirty="0" smtClean="0">
                <a:latin typeface="Andale Mono"/>
                <a:cs typeface="Andale Mono"/>
                <a:hlinkClick r:id="rId7"/>
              </a:rPr>
              <a:t>144932357X</a:t>
            </a:r>
            <a:endParaRPr lang="en-US" sz="1200" i="1" dirty="0" smtClean="0">
              <a:latin typeface="Andale Mono"/>
              <a:cs typeface="Andale Mono"/>
            </a:endParaRPr>
          </a:p>
          <a:p>
            <a:r>
              <a:rPr lang="en-US" sz="1200" i="1" dirty="0" smtClean="0">
                <a:latin typeface="Andale Mono"/>
                <a:cs typeface="Andale Mono"/>
              </a:rPr>
              <a:t>Programming 3D Applications with HTML and WebGL</a:t>
            </a:r>
          </a:p>
          <a:p>
            <a:r>
              <a:rPr lang="en-US" sz="1200" i="1" dirty="0">
                <a:latin typeface="Andale Mono"/>
                <a:cs typeface="Andale Mono"/>
                <a:hlinkClick r:id="rId8"/>
              </a:rPr>
              <a:t>http://www.amazon.com/Programming-Applications-HTML5-WebGL-Visualization/dp/</a:t>
            </a:r>
            <a:r>
              <a:rPr lang="en-US" sz="1200" i="1" dirty="0" smtClean="0">
                <a:latin typeface="Andale Mono"/>
                <a:cs typeface="Andale Mono"/>
                <a:hlinkClick r:id="rId8"/>
              </a:rPr>
              <a:t>1449362966</a:t>
            </a:r>
            <a:endParaRPr lang="en-US" sz="1200" i="1" dirty="0">
              <a:latin typeface="Andale Mono"/>
              <a:cs typeface="Andale Mono"/>
            </a:endParaRPr>
          </a:p>
          <a:p>
            <a:endParaRPr lang="en-US" sz="1200" i="1" dirty="0" smtClean="0">
              <a:latin typeface="Andale Mono"/>
              <a:cs typeface="Andale Mono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18173" y="4548797"/>
            <a:ext cx="1415735" cy="1854519"/>
          </a:xfrm>
          <a:prstGeom prst="rect">
            <a:avLst/>
          </a:prstGeom>
        </p:spPr>
      </p:pic>
      <p:sp>
        <p:nvSpPr>
          <p:cNvPr id="28" name="Rectangle 8"/>
          <p:cNvSpPr>
            <a:spLocks noChangeArrowheads="1"/>
          </p:cNvSpPr>
          <p:nvPr/>
        </p:nvSpPr>
        <p:spPr bwMode="auto">
          <a:xfrm>
            <a:off x="3187700" y="3192348"/>
            <a:ext cx="5697008" cy="794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r"/>
            <a:r>
              <a:rPr lang="en-US" sz="1200" i="1" cap="small" dirty="0" smtClean="0">
                <a:solidFill>
                  <a:srgbClr val="1D86CD"/>
                </a:solidFill>
                <a:latin typeface="Andale Mono"/>
                <a:cs typeface="Andale Mono"/>
              </a:rPr>
              <a:t>meetups</a:t>
            </a:r>
            <a:endParaRPr lang="en-US" sz="1200" i="1" cap="small" dirty="0">
              <a:solidFill>
                <a:srgbClr val="1D86CD"/>
              </a:solidFill>
              <a:latin typeface="Andale Mono"/>
              <a:cs typeface="Andale Mono"/>
            </a:endParaRPr>
          </a:p>
          <a:p>
            <a:pPr algn="r"/>
            <a:r>
              <a:rPr lang="en-US" sz="1200" i="1" dirty="0">
                <a:latin typeface="Andale Mono"/>
                <a:cs typeface="Andale Mono"/>
                <a:hlinkClick r:id="rId10"/>
              </a:rPr>
              <a:t>http://www.meetup.com/WebGL-Developers-Meetup</a:t>
            </a:r>
            <a:r>
              <a:rPr lang="en-US" sz="1200" i="1" dirty="0" smtClean="0">
                <a:latin typeface="Andale Mono"/>
                <a:cs typeface="Andale Mono"/>
                <a:hlinkClick r:id="rId10"/>
              </a:rPr>
              <a:t>/</a:t>
            </a:r>
            <a:endParaRPr lang="en-US" sz="1200" i="1" dirty="0" smtClean="0">
              <a:latin typeface="Andale Mono"/>
              <a:cs typeface="Andale Mono"/>
            </a:endParaRPr>
          </a:p>
          <a:p>
            <a:pPr algn="r"/>
            <a:r>
              <a:rPr lang="en-US" sz="1200" i="1" dirty="0">
                <a:latin typeface="Andale Mono"/>
                <a:cs typeface="Andale Mono"/>
                <a:hlinkClick r:id="rId11"/>
              </a:rPr>
              <a:t>http://www.meetup.com/Web-VR</a:t>
            </a:r>
            <a:r>
              <a:rPr lang="en-US" sz="1200" i="1" dirty="0" smtClean="0">
                <a:latin typeface="Andale Mono"/>
                <a:cs typeface="Andale Mono"/>
                <a:hlinkClick r:id="rId11"/>
              </a:rPr>
              <a:t>/</a:t>
            </a:r>
            <a:endParaRPr lang="en-US" sz="1200" i="1" dirty="0" smtClean="0">
              <a:latin typeface="Andale Mono"/>
              <a:cs typeface="Andale Mono"/>
            </a:endParaRPr>
          </a:p>
          <a:p>
            <a:pPr algn="r"/>
            <a:endParaRPr lang="en-US" sz="1200" i="1" dirty="0">
              <a:latin typeface="Andale Mono"/>
              <a:cs typeface="Andale Mono"/>
            </a:endParaRPr>
          </a:p>
        </p:txBody>
      </p:sp>
      <p:sp>
        <p:nvSpPr>
          <p:cNvPr id="29" name="Rectangle 8"/>
          <p:cNvSpPr>
            <a:spLocks noChangeArrowheads="1"/>
          </p:cNvSpPr>
          <p:nvPr/>
        </p:nvSpPr>
        <p:spPr bwMode="auto">
          <a:xfrm>
            <a:off x="3187700" y="3799666"/>
            <a:ext cx="5697008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r"/>
            <a:r>
              <a:rPr lang="en-US" sz="1200" i="1" cap="small" dirty="0">
                <a:solidFill>
                  <a:srgbClr val="1D86CD"/>
                </a:solidFill>
                <a:latin typeface="Andale Mono"/>
                <a:cs typeface="Andale Mono"/>
              </a:rPr>
              <a:t>b</a:t>
            </a:r>
            <a:r>
              <a:rPr lang="en-US" sz="1200" i="1" cap="small" dirty="0" smtClean="0">
                <a:solidFill>
                  <a:srgbClr val="1D86CD"/>
                </a:solidFill>
                <a:latin typeface="Andale Mono"/>
                <a:cs typeface="Andale Mono"/>
              </a:rPr>
              <a:t>ook code</a:t>
            </a:r>
            <a:endParaRPr lang="en-US" sz="1200" i="1" cap="small" dirty="0">
              <a:solidFill>
                <a:srgbClr val="1D86CD"/>
              </a:solidFill>
              <a:latin typeface="Andale Mono"/>
              <a:cs typeface="Andale Mono"/>
            </a:endParaRPr>
          </a:p>
          <a:p>
            <a:pPr algn="r"/>
            <a:r>
              <a:rPr lang="en-US" sz="1200" i="1" dirty="0">
                <a:latin typeface="Andale Mono"/>
                <a:cs typeface="Andale Mono"/>
                <a:hlinkClick r:id="rId12"/>
              </a:rPr>
              <a:t>https://github.com/tparisi/</a:t>
            </a:r>
            <a:r>
              <a:rPr lang="en-US" sz="1200" i="1" dirty="0" smtClean="0">
                <a:latin typeface="Andale Mono"/>
                <a:cs typeface="Andale Mono"/>
                <a:hlinkClick r:id="rId12"/>
              </a:rPr>
              <a:t>WebGLBook</a:t>
            </a:r>
            <a:endParaRPr lang="en-US" sz="1200" i="1" dirty="0" smtClean="0">
              <a:latin typeface="Andale Mono"/>
              <a:cs typeface="Andale Mono"/>
            </a:endParaRPr>
          </a:p>
          <a:p>
            <a:pPr algn="r"/>
            <a:r>
              <a:rPr lang="en-US" sz="1200" i="1" dirty="0">
                <a:latin typeface="Andale Mono"/>
                <a:cs typeface="Andale Mono"/>
                <a:hlinkClick r:id="rId13"/>
              </a:rPr>
              <a:t>https://github.com/tparisi/</a:t>
            </a:r>
            <a:r>
              <a:rPr lang="en-US" sz="1200" i="1" dirty="0" smtClean="0">
                <a:latin typeface="Andale Mono"/>
                <a:cs typeface="Andale Mono"/>
                <a:hlinkClick r:id="rId13"/>
              </a:rPr>
              <a:t>Programming3DApplications</a:t>
            </a:r>
            <a:endParaRPr lang="en-US" sz="1200" i="1" dirty="0" smtClean="0">
              <a:latin typeface="Andale Mono"/>
              <a:cs typeface="Andale Mono"/>
            </a:endParaRPr>
          </a:p>
          <a:p>
            <a:pPr algn="r"/>
            <a:endParaRPr lang="en-US" sz="1200" i="1" dirty="0">
              <a:latin typeface="Andale Mono"/>
              <a:cs typeface="Andale Mono"/>
            </a:endParaRPr>
          </a:p>
        </p:txBody>
      </p:sp>
      <p:sp>
        <p:nvSpPr>
          <p:cNvPr id="30" name="Rectangle 8"/>
          <p:cNvSpPr>
            <a:spLocks noChangeArrowheads="1"/>
          </p:cNvSpPr>
          <p:nvPr/>
        </p:nvSpPr>
        <p:spPr bwMode="auto">
          <a:xfrm>
            <a:off x="480484" y="3571255"/>
            <a:ext cx="5018617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sz="1200" i="1" cap="small" dirty="0">
                <a:solidFill>
                  <a:srgbClr val="1D86CD"/>
                </a:solidFill>
                <a:latin typeface="Andale Mono"/>
                <a:cs typeface="Andale Mono"/>
              </a:rPr>
              <a:t>g</a:t>
            </a:r>
            <a:r>
              <a:rPr lang="en-US" sz="1200" i="1" cap="small" dirty="0" smtClean="0">
                <a:solidFill>
                  <a:srgbClr val="1D86CD"/>
                </a:solidFill>
                <a:latin typeface="Andale Mono"/>
                <a:cs typeface="Andale Mono"/>
              </a:rPr>
              <a:t>et </a:t>
            </a:r>
            <a:r>
              <a:rPr lang="en-US" sz="1200" i="1" cap="small" dirty="0" smtClean="0">
                <a:solidFill>
                  <a:srgbClr val="FF6600"/>
                </a:solidFill>
                <a:latin typeface="Andale Mono"/>
                <a:cs typeface="Andale Mono"/>
              </a:rPr>
              <a:t>GLAM</a:t>
            </a:r>
            <a:endParaRPr lang="en-US" sz="1200" i="1" cap="small" dirty="0">
              <a:solidFill>
                <a:srgbClr val="FF6600"/>
              </a:solidFill>
              <a:latin typeface="Andale Mono"/>
              <a:cs typeface="Andale Mono"/>
            </a:endParaRPr>
          </a:p>
          <a:p>
            <a:r>
              <a:rPr lang="en-US" sz="1200" i="1" dirty="0" smtClean="0">
                <a:latin typeface="Andale Mono"/>
                <a:cs typeface="Andale Mono"/>
                <a:hlinkClick r:id="rId14"/>
              </a:rPr>
              <a:t>http://</a:t>
            </a:r>
            <a:r>
              <a:rPr lang="en-US" sz="1200" i="1" dirty="0" err="1" smtClean="0">
                <a:latin typeface="Andale Mono"/>
                <a:cs typeface="Andale Mono"/>
                <a:hlinkClick r:id="rId14"/>
              </a:rPr>
              <a:t>www.glamjs.org</a:t>
            </a:r>
            <a:r>
              <a:rPr lang="en-US" sz="1200" i="1" dirty="0" smtClean="0">
                <a:latin typeface="Andale Mono"/>
                <a:cs typeface="Andale Mono"/>
                <a:hlinkClick r:id="rId14"/>
              </a:rPr>
              <a:t>/</a:t>
            </a:r>
            <a:endParaRPr lang="en-US" sz="1200" i="1" dirty="0">
              <a:latin typeface="Andale Mono"/>
              <a:cs typeface="Andale Mono"/>
            </a:endParaRPr>
          </a:p>
          <a:p>
            <a:r>
              <a:rPr lang="en-US" sz="1200" i="1" dirty="0" smtClean="0">
                <a:latin typeface="Andale Mono"/>
                <a:cs typeface="Andale Mono"/>
                <a:hlinkClick r:id="rId15"/>
              </a:rPr>
              <a:t>https</a:t>
            </a:r>
            <a:r>
              <a:rPr lang="en-US" sz="1200" i="1" dirty="0">
                <a:latin typeface="Andale Mono"/>
                <a:cs typeface="Andale Mono"/>
                <a:hlinkClick r:id="rId15"/>
              </a:rPr>
              <a:t>://github.com/tparisi</a:t>
            </a:r>
            <a:r>
              <a:rPr lang="en-US" sz="1200" i="1" dirty="0" smtClean="0">
                <a:latin typeface="Andale Mono"/>
                <a:cs typeface="Andale Mono"/>
                <a:hlinkClick r:id="rId15"/>
              </a:rPr>
              <a:t>/glam/</a:t>
            </a:r>
            <a:endParaRPr lang="en-US" sz="1200" i="1" dirty="0" smtClean="0">
              <a:latin typeface="Andale Mono"/>
              <a:cs typeface="Andale Mono"/>
            </a:endParaRPr>
          </a:p>
          <a:p>
            <a:endParaRPr lang="en-US" sz="1200" i="1" dirty="0">
              <a:latin typeface="Andale Mono"/>
              <a:cs typeface="Andale Mono"/>
            </a:endParaRPr>
          </a:p>
        </p:txBody>
      </p:sp>
      <p:sp>
        <p:nvSpPr>
          <p:cNvPr id="13" name="Rectangle 8"/>
          <p:cNvSpPr>
            <a:spLocks noChangeArrowheads="1"/>
          </p:cNvSpPr>
          <p:nvPr/>
        </p:nvSpPr>
        <p:spPr bwMode="auto">
          <a:xfrm>
            <a:off x="3187700" y="2715687"/>
            <a:ext cx="569700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r"/>
            <a:r>
              <a:rPr lang="en-US" sz="1200" i="1" cap="small" dirty="0" smtClean="0">
                <a:solidFill>
                  <a:srgbClr val="1D86CD"/>
                </a:solidFill>
                <a:latin typeface="Andale Mono"/>
                <a:cs typeface="Andale Mono"/>
              </a:rPr>
              <a:t>Work</a:t>
            </a:r>
            <a:endParaRPr lang="en-US" sz="1200" i="1" cap="small" dirty="0">
              <a:solidFill>
                <a:srgbClr val="1D86CD"/>
              </a:solidFill>
              <a:latin typeface="Andale Mono"/>
              <a:cs typeface="Andale Mono"/>
            </a:endParaRPr>
          </a:p>
          <a:p>
            <a:pPr algn="r"/>
            <a:r>
              <a:rPr lang="en-US" sz="1200" i="1" dirty="0" smtClean="0">
                <a:latin typeface="Andale Mono"/>
                <a:cs typeface="Andale Mono"/>
                <a:hlinkClick r:id="rId16"/>
              </a:rPr>
              <a:t>http://www.thirdeye.gl/</a:t>
            </a:r>
            <a:endParaRPr lang="en-US" sz="1200" i="1" dirty="0" smtClean="0">
              <a:latin typeface="Andale Mono"/>
              <a:cs typeface="Andale Mono"/>
            </a:endParaRPr>
          </a:p>
        </p:txBody>
      </p:sp>
      <p:sp>
        <p:nvSpPr>
          <p:cNvPr id="14" name="Rectangle 8"/>
          <p:cNvSpPr>
            <a:spLocks noChangeArrowheads="1"/>
          </p:cNvSpPr>
          <p:nvPr/>
        </p:nvSpPr>
        <p:spPr bwMode="auto">
          <a:xfrm>
            <a:off x="3187700" y="2245787"/>
            <a:ext cx="5697008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r"/>
            <a:r>
              <a:rPr lang="en-US" sz="1200" i="1" cap="small" dirty="0" err="1" smtClean="0">
                <a:solidFill>
                  <a:srgbClr val="1D86CD"/>
                </a:solidFill>
                <a:latin typeface="Andale Mono"/>
                <a:cs typeface="Andale Mono"/>
              </a:rPr>
              <a:t>Creds</a:t>
            </a:r>
            <a:endParaRPr lang="en-US" sz="1200" i="1" cap="small" dirty="0">
              <a:solidFill>
                <a:srgbClr val="1D86CD"/>
              </a:solidFill>
              <a:latin typeface="Andale Mono"/>
              <a:cs typeface="Andale Mono"/>
            </a:endParaRPr>
          </a:p>
          <a:p>
            <a:pPr algn="r"/>
            <a:r>
              <a:rPr lang="en-US" sz="1200" i="1" dirty="0" smtClean="0">
                <a:latin typeface="Andale Mono"/>
                <a:cs typeface="Andale Mono"/>
              </a:rPr>
              <a:t>Co-creator, </a:t>
            </a:r>
            <a:r>
              <a:rPr lang="en-US" sz="1400" i="1" dirty="0" smtClean="0">
                <a:solidFill>
                  <a:srgbClr val="FF6600"/>
                </a:solidFill>
                <a:latin typeface="Andale Mono"/>
                <a:cs typeface="Andale Mono"/>
              </a:rPr>
              <a:t>VRML </a:t>
            </a:r>
            <a:r>
              <a:rPr lang="en-US" sz="1200" i="1" dirty="0" smtClean="0">
                <a:latin typeface="Andale Mono"/>
                <a:cs typeface="Andale Mono"/>
              </a:rPr>
              <a:t>and </a:t>
            </a:r>
            <a:r>
              <a:rPr lang="en-US" sz="1400" i="1" dirty="0" smtClean="0">
                <a:solidFill>
                  <a:srgbClr val="FF6600"/>
                </a:solidFill>
                <a:latin typeface="Andale Mono"/>
                <a:cs typeface="Andale Mono"/>
              </a:rPr>
              <a:t>X3D</a:t>
            </a:r>
            <a:endParaRPr lang="en-US" sz="1200" i="1" dirty="0" smtClean="0">
              <a:solidFill>
                <a:srgbClr val="FF6600"/>
              </a:solidFill>
              <a:latin typeface="Andale Mono"/>
              <a:cs typeface="Andale Mono"/>
            </a:endParaRPr>
          </a:p>
        </p:txBody>
      </p:sp>
    </p:spTree>
    <p:extLst>
      <p:ext uri="{BB962C8B-B14F-4D97-AF65-F5344CB8AC3E}">
        <p14:creationId xmlns:p14="http://schemas.microsoft.com/office/powerpoint/2010/main" val="16352998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4868214"/>
            <a:ext cx="7772400" cy="877824"/>
          </a:xfrm>
        </p:spPr>
        <p:txBody>
          <a:bodyPr>
            <a:normAutofit/>
          </a:bodyPr>
          <a:lstStyle/>
          <a:p>
            <a:r>
              <a:rPr lang="en-US" dirty="0">
                <a:latin typeface="Haettenschweiler"/>
                <a:cs typeface="Haettenschweiler"/>
              </a:rPr>
              <a:t>t</a:t>
            </a:r>
            <a:r>
              <a:rPr lang="en-US" dirty="0" smtClean="0">
                <a:latin typeface="Haettenschweiler"/>
                <a:cs typeface="Haettenschweiler"/>
              </a:rPr>
              <a:t>ony </a:t>
            </a:r>
            <a:r>
              <a:rPr lang="en-US" dirty="0" err="1" smtClean="0">
                <a:latin typeface="Haettenschweiler"/>
                <a:cs typeface="Haettenschweiler"/>
              </a:rPr>
              <a:t>parisi</a:t>
            </a:r>
            <a:endParaRPr lang="en-US" dirty="0" smtClean="0">
              <a:latin typeface="Haettenschweiler"/>
              <a:cs typeface="Haettenschweiler"/>
            </a:endParaRPr>
          </a:p>
          <a:p>
            <a:r>
              <a:rPr lang="en-US" dirty="0" smtClean="0">
                <a:latin typeface="Haettenschweiler"/>
                <a:cs typeface="Haettenschweiler"/>
              </a:rPr>
              <a:t>April, 2015</a:t>
            </a:r>
            <a:endParaRPr lang="en-US" dirty="0">
              <a:latin typeface="Haettenschweiler"/>
              <a:cs typeface="Haettenschweiler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794000" y="2248999"/>
            <a:ext cx="5829300" cy="1639399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r" defTabSz="914400" rtl="0" eaLnBrk="1" latinLnBrk="0" hangingPunct="1">
              <a:spcBef>
                <a:spcPct val="0"/>
              </a:spcBef>
              <a:buNone/>
              <a:defRPr sz="5400" b="0" i="1" kern="1200" cap="all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Futura Medium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FF6600"/>
                </a:solidFill>
                <a:latin typeface="Haettenschweiler"/>
                <a:cs typeface="Haettenschweiler"/>
              </a:rPr>
              <a:t>Browser-based Virtual Reality with html5</a:t>
            </a:r>
          </a:p>
        </p:txBody>
      </p:sp>
    </p:spTree>
    <p:extLst>
      <p:ext uri="{BB962C8B-B14F-4D97-AF65-F5344CB8AC3E}">
        <p14:creationId xmlns:p14="http://schemas.microsoft.com/office/powerpoint/2010/main" val="41842614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7B947-3E1F-EE43-8B27-7DD65AAD2740}" type="datetime1">
              <a:rPr lang="en-US" smtClean="0"/>
              <a:t>4/20/15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http://www.tonyparisi.com</a:t>
            </a:r>
            <a:endParaRPr lang="en-US"/>
          </a:p>
        </p:txBody>
      </p:sp>
      <p:sp>
        <p:nvSpPr>
          <p:cNvPr id="5" name="Content Placeholder 5"/>
          <p:cNvSpPr txBox="1">
            <a:spLocks/>
          </p:cNvSpPr>
          <p:nvPr/>
        </p:nvSpPr>
        <p:spPr>
          <a:xfrm>
            <a:off x="618904" y="1881841"/>
            <a:ext cx="8131396" cy="390696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Wingdings" charset="2"/>
              <a:buChar char=""/>
              <a:defRPr sz="2200" kern="1200" cap="small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Haettenschweiler"/>
                <a:ea typeface="+mn-ea"/>
                <a:cs typeface="+mn-cs"/>
              </a:defRPr>
            </a:lvl1pPr>
            <a:lvl2pPr marL="685800" indent="-336550" algn="l" defTabSz="914400" rtl="0" eaLnBrk="1" latinLnBrk="0" hangingPunct="1">
              <a:spcBef>
                <a:spcPts val="600"/>
              </a:spcBef>
              <a:buFont typeface="Wingdings" charset="2"/>
              <a:buChar char=""/>
              <a:defRPr sz="2000" kern="1200" cap="small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Haettenschweiler"/>
                <a:ea typeface="+mn-ea"/>
                <a:cs typeface="+mn-cs"/>
              </a:defRPr>
            </a:lvl2pPr>
            <a:lvl3pPr marL="1035050" indent="-349250" algn="l" defTabSz="914400" rtl="0" eaLnBrk="1" latinLnBrk="0" hangingPunct="1">
              <a:spcBef>
                <a:spcPts val="600"/>
              </a:spcBef>
              <a:buFont typeface="Wingdings" charset="2"/>
              <a:buChar char=""/>
              <a:defRPr sz="1800" kern="1200" cap="small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Haettenschweiler"/>
                <a:ea typeface="+mn-ea"/>
                <a:cs typeface="+mn-cs"/>
              </a:defRPr>
            </a:lvl3pPr>
            <a:lvl4pPr marL="1371600" indent="-336550" algn="l" defTabSz="914400" rtl="0" eaLnBrk="1" latinLnBrk="0" hangingPunct="1">
              <a:spcBef>
                <a:spcPts val="600"/>
              </a:spcBef>
              <a:buFont typeface="Wingdings" charset="2"/>
              <a:buChar char=""/>
              <a:defRPr sz="1800" kern="1200" cap="small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Haettenschweiler"/>
                <a:ea typeface="+mn-ea"/>
                <a:cs typeface="+mn-cs"/>
              </a:defRPr>
            </a:lvl4pPr>
            <a:lvl5pPr marL="1720850" indent="-349250" algn="l" defTabSz="914400" rtl="0" eaLnBrk="1" latinLnBrk="0" hangingPunct="1">
              <a:spcBef>
                <a:spcPts val="600"/>
              </a:spcBef>
              <a:buFont typeface="Wingdings" charset="2"/>
              <a:buChar char=""/>
              <a:defRPr sz="1800" kern="1200" cap="small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Haettenschweiler"/>
                <a:ea typeface="+mn-ea"/>
                <a:cs typeface="+mn-cs"/>
              </a:defRPr>
            </a:lvl5pPr>
            <a:lvl6pPr marL="2055813" indent="-33655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lang="en-US" sz="1800" kern="1200" dirty="0" smtClean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6pPr>
            <a:lvl7pPr marL="2398713" indent="-33655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lang="en-US" sz="1800" kern="1200" dirty="0" smtClean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43200" indent="-33655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lang="en-US" sz="1800" kern="1200" dirty="0" smtClean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8pPr>
            <a:lvl9pPr marL="3087688" indent="-33655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lang="en-US" sz="1800" kern="1200" dirty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cap="none" dirty="0" smtClean="0">
                <a:latin typeface="Andale Mono"/>
                <a:cs typeface="Andale Mono"/>
              </a:rPr>
              <a:t>Giant downloads</a:t>
            </a:r>
          </a:p>
          <a:p>
            <a:r>
              <a:rPr lang="en-US" sz="2400" b="1" cap="none" dirty="0">
                <a:latin typeface="Andale Mono"/>
                <a:cs typeface="Andale Mono"/>
              </a:rPr>
              <a:t>App store installs</a:t>
            </a:r>
          </a:p>
          <a:p>
            <a:r>
              <a:rPr lang="en-US" sz="2400" b="1" cap="none" dirty="0" smtClean="0">
                <a:latin typeface="Andale Mono"/>
                <a:cs typeface="Andale Mono"/>
              </a:rPr>
              <a:t>Proprietary stacks</a:t>
            </a:r>
          </a:p>
          <a:p>
            <a:r>
              <a:rPr lang="en-US" sz="2400" b="1" cap="none" dirty="0" smtClean="0">
                <a:latin typeface="Andale Mono"/>
                <a:cs typeface="Andale Mono"/>
              </a:rPr>
              <a:t>Closed culture</a:t>
            </a:r>
          </a:p>
          <a:p>
            <a:r>
              <a:rPr lang="en-US" sz="2400" b="1" cap="none" dirty="0" smtClean="0">
                <a:latin typeface="Andale Mono"/>
                <a:cs typeface="Andale Mono"/>
              </a:rPr>
              <a:t>Experts only!</a:t>
            </a:r>
          </a:p>
        </p:txBody>
      </p:sp>
      <p:sp>
        <p:nvSpPr>
          <p:cNvPr id="14" name="Title 4"/>
          <p:cNvSpPr>
            <a:spLocks noGrp="1"/>
          </p:cNvSpPr>
          <p:nvPr>
            <p:ph type="title"/>
          </p:nvPr>
        </p:nvSpPr>
        <p:spPr>
          <a:xfrm>
            <a:off x="685800" y="121023"/>
            <a:ext cx="7770813" cy="1429871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FF6600"/>
                </a:solidFill>
              </a:rPr>
              <a:t>VR APPS TODAY</a:t>
            </a:r>
            <a:endParaRPr lang="en-US" dirty="0">
              <a:solidFill>
                <a:srgbClr val="FF6600"/>
              </a:solidFill>
            </a:endParaRPr>
          </a:p>
        </p:txBody>
      </p:sp>
      <p:pic>
        <p:nvPicPr>
          <p:cNvPr id="6" name="Picture 5" descr="sil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1400" y="2628900"/>
            <a:ext cx="3898900" cy="208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8118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6600"/>
                </a:solidFill>
              </a:rPr>
              <a:t>Web apps today</a:t>
            </a:r>
            <a:endParaRPr lang="en-US" dirty="0">
              <a:solidFill>
                <a:srgbClr val="FF6600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85800" y="1869141"/>
            <a:ext cx="8050213" cy="4257022"/>
          </a:xfrm>
        </p:spPr>
        <p:txBody>
          <a:bodyPr>
            <a:normAutofit/>
          </a:bodyPr>
          <a:lstStyle/>
          <a:p>
            <a:r>
              <a:rPr lang="en-US" sz="1800" cap="none" dirty="0" smtClean="0">
                <a:latin typeface="Andale Mono"/>
                <a:cs typeface="Andale Mono"/>
              </a:rPr>
              <a:t>Instant access</a:t>
            </a:r>
          </a:p>
          <a:p>
            <a:r>
              <a:rPr lang="en-US" sz="1800" cap="none" dirty="0" smtClean="0">
                <a:latin typeface="Andale Mono"/>
                <a:cs typeface="Andale Mono"/>
              </a:rPr>
              <a:t>No gatekeepers</a:t>
            </a:r>
          </a:p>
          <a:p>
            <a:r>
              <a:rPr lang="en-US" sz="1800" cap="none" dirty="0" smtClean="0">
                <a:latin typeface="Andale Mono"/>
                <a:cs typeface="Andale Mono"/>
              </a:rPr>
              <a:t>Instant publishing</a:t>
            </a:r>
            <a:endParaRPr lang="en-US" sz="1800" cap="none" dirty="0">
              <a:latin typeface="Andale Mono"/>
              <a:cs typeface="Andale Mono"/>
            </a:endParaRPr>
          </a:p>
          <a:p>
            <a:r>
              <a:rPr lang="en-US" sz="1800" cap="none" dirty="0" smtClean="0">
                <a:latin typeface="Andale Mono"/>
                <a:cs typeface="Andale Mono"/>
              </a:rPr>
              <a:t>Your choice of tools</a:t>
            </a:r>
          </a:p>
          <a:p>
            <a:r>
              <a:rPr lang="en-US" sz="1800" cap="none" dirty="0" smtClean="0">
                <a:latin typeface="Andale Mono"/>
                <a:cs typeface="Andale Mono"/>
              </a:rPr>
              <a:t>Culture of collaboration</a:t>
            </a:r>
          </a:p>
          <a:p>
            <a:r>
              <a:rPr lang="en-US" sz="1800" cap="none" dirty="0" smtClean="0">
                <a:latin typeface="Andale Mono"/>
                <a:cs typeface="Andale Mono"/>
              </a:rPr>
              <a:t>Source code</a:t>
            </a:r>
          </a:p>
          <a:p>
            <a:r>
              <a:rPr lang="en-US" sz="1800" cap="none" dirty="0" smtClean="0">
                <a:latin typeface="Andale Mono"/>
                <a:cs typeface="Andale Mono"/>
              </a:rPr>
              <a:t>No barriers to entry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7B947-3E1F-EE43-8B27-7DD65AAD2740}" type="datetime1">
              <a:rPr lang="en-US" smtClean="0"/>
              <a:t>4/20/15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http://www.tonyparisi.com</a:t>
            </a:r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2813" y="1894541"/>
            <a:ext cx="4152900" cy="275129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049606" y="4851400"/>
            <a:ext cx="473720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00" dirty="0">
                <a:latin typeface="Andale Mono"/>
                <a:cs typeface="Andale Mono"/>
              </a:rPr>
              <a:t>i</a:t>
            </a:r>
            <a:r>
              <a:rPr lang="en-US" sz="1000" dirty="0" smtClean="0">
                <a:latin typeface="Andale Mono"/>
                <a:cs typeface="Andale Mono"/>
              </a:rPr>
              <a:t>mage: Mark </a:t>
            </a:r>
            <a:r>
              <a:rPr lang="en-US" sz="1000" dirty="0" err="1" smtClean="0">
                <a:latin typeface="Andale Mono"/>
                <a:cs typeface="Andale Mono"/>
              </a:rPr>
              <a:t>Surman</a:t>
            </a:r>
            <a:endParaRPr lang="en-US" sz="1000" dirty="0" smtClean="0">
              <a:latin typeface="Andale Mono"/>
              <a:cs typeface="Andale Mono"/>
            </a:endParaRPr>
          </a:p>
          <a:p>
            <a:pPr algn="r"/>
            <a:r>
              <a:rPr lang="en-US" sz="1000" dirty="0" smtClean="0">
                <a:latin typeface="Andale Mono"/>
                <a:cs typeface="Andale Mono"/>
                <a:hlinkClick r:id="rId3"/>
              </a:rPr>
              <a:t>http</a:t>
            </a:r>
            <a:r>
              <a:rPr lang="en-US" sz="1000" dirty="0">
                <a:latin typeface="Andale Mono"/>
                <a:cs typeface="Andale Mono"/>
                <a:hlinkClick r:id="rId3"/>
              </a:rPr>
              <a:t>://commonspace.wordpress.com/2014/03/12/happybirthday</a:t>
            </a:r>
            <a:r>
              <a:rPr lang="en-US" sz="1000" dirty="0" smtClean="0">
                <a:latin typeface="Andale Mono"/>
                <a:cs typeface="Andale Mono"/>
                <a:hlinkClick r:id="rId3"/>
              </a:rPr>
              <a:t>/</a:t>
            </a:r>
            <a:endParaRPr lang="en-US" sz="1000" dirty="0" smtClean="0">
              <a:latin typeface="Andale Mono"/>
              <a:cs typeface="Andale Mono"/>
            </a:endParaRPr>
          </a:p>
          <a:p>
            <a:pPr algn="r"/>
            <a:r>
              <a:rPr lang="en-US" sz="1000" dirty="0" smtClean="0">
                <a:latin typeface="Andale Mono"/>
                <a:cs typeface="Andale Mono"/>
              </a:rPr>
              <a:t>  </a:t>
            </a:r>
            <a:endParaRPr lang="en-US" sz="1000" dirty="0">
              <a:latin typeface="Andale Mono"/>
              <a:cs typeface="Andale Mono"/>
            </a:endParaRPr>
          </a:p>
        </p:txBody>
      </p:sp>
    </p:spTree>
    <p:extLst>
      <p:ext uri="{BB962C8B-B14F-4D97-AF65-F5344CB8AC3E}">
        <p14:creationId xmlns:p14="http://schemas.microsoft.com/office/powerpoint/2010/main" val="36637119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FF6600"/>
                </a:solidFill>
              </a:rPr>
              <a:t>The Web + VR</a:t>
            </a:r>
            <a:br>
              <a:rPr lang="en-US" dirty="0" smtClean="0">
                <a:solidFill>
                  <a:srgbClr val="FF6600"/>
                </a:solidFill>
              </a:rPr>
            </a:br>
            <a:r>
              <a:rPr lang="en-US" dirty="0" smtClean="0">
                <a:solidFill>
                  <a:srgbClr val="FF6600"/>
                </a:solidFill>
              </a:rPr>
              <a:t>two great tastes… ?</a:t>
            </a:r>
            <a:endParaRPr lang="en-US" dirty="0">
              <a:solidFill>
                <a:srgbClr val="FF6600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AD04B-D569-C44A-ABB0-DE4A92CC93B0}" type="datetime1">
              <a:rPr lang="en-US" smtClean="0"/>
              <a:t>4/20/15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http://www.tonyparisi.com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1700" y="2260600"/>
            <a:ext cx="5397500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0055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85800" y="1550894"/>
            <a:ext cx="7770813" cy="1429871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rgbClr val="FF6600"/>
                </a:solidFill>
              </a:rPr>
              <a:t>Your browser already does 3D</a:t>
            </a:r>
            <a:endParaRPr lang="en-US" dirty="0">
              <a:solidFill>
                <a:srgbClr val="FF6600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AD04B-D569-C44A-ABB0-DE4A92CC93B0}" type="datetime1">
              <a:rPr lang="en-US" smtClean="0"/>
              <a:t>4/20/15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www.tonyparisi.com</a:t>
            </a:r>
            <a:endParaRPr lang="en-US" dirty="0"/>
          </a:p>
        </p:txBody>
      </p:sp>
      <p:pic>
        <p:nvPicPr>
          <p:cNvPr id="10" name="Picture 9" descr="webgl-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491" y="400925"/>
            <a:ext cx="1696209" cy="879029"/>
          </a:xfrm>
          <a:prstGeom prst="rect">
            <a:avLst/>
          </a:prstGeom>
          <a:scene3d>
            <a:camera prst="perspectiveFront">
              <a:rot lat="0" lon="20399994" rev="0"/>
            </a:camera>
            <a:lightRig rig="threePt" dir="t"/>
          </a:scene3d>
        </p:spPr>
      </p:pic>
      <p:sp>
        <p:nvSpPr>
          <p:cNvPr id="12" name="Text Placeholder 7"/>
          <p:cNvSpPr txBox="1">
            <a:spLocks/>
          </p:cNvSpPr>
          <p:nvPr/>
        </p:nvSpPr>
        <p:spPr>
          <a:xfrm>
            <a:off x="5168900" y="5062686"/>
            <a:ext cx="1600200" cy="677714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0" indent="0" algn="ctr" defTabSz="914400" rtl="0" eaLnBrk="1" latinLnBrk="0" hangingPunct="1">
              <a:spcBef>
                <a:spcPts val="300"/>
              </a:spcBef>
              <a:buFontTx/>
              <a:buNone/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ts val="600"/>
              </a:spcBef>
              <a:buFontTx/>
              <a:buNone/>
              <a:defRPr sz="1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ts val="600"/>
              </a:spcBef>
              <a:buFontTx/>
              <a:buNone/>
              <a:defRPr sz="10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ts val="600"/>
              </a:spcBef>
              <a:buFontTx/>
              <a:buNone/>
              <a:defRPr sz="9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ts val="600"/>
              </a:spcBef>
              <a:buFontTx/>
              <a:buNone/>
              <a:defRPr sz="9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Tx/>
              <a:buNone/>
              <a:defRPr lang="en-US" sz="9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Tx/>
              <a:buNone/>
              <a:defRPr lang="en-US" sz="9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Tx/>
              <a:buNone/>
              <a:defRPr lang="en-US" sz="9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Tx/>
              <a:buNone/>
              <a:defRPr lang="en-US" sz="9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latin typeface="Andale Mono"/>
                <a:cs typeface="Andale Mono"/>
              </a:rPr>
              <a:t>3B seats.</a:t>
            </a:r>
          </a:p>
          <a:p>
            <a:r>
              <a:rPr lang="en-US" sz="2400" dirty="0" smtClean="0">
                <a:latin typeface="Andale Mono"/>
                <a:cs typeface="Andale Mono"/>
              </a:rPr>
              <a:t>Q.E.D.</a:t>
            </a:r>
            <a:endParaRPr lang="en-US" sz="2400" dirty="0">
              <a:latin typeface="Andale Mono"/>
              <a:cs typeface="Andale Mono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3370" y="3302000"/>
            <a:ext cx="2700653" cy="1676400"/>
          </a:xfrm>
          <a:prstGeom prst="rect">
            <a:avLst/>
          </a:prstGeom>
        </p:spPr>
      </p:pic>
      <p:sp>
        <p:nvSpPr>
          <p:cNvPr id="11" name="Text Placeholder 7"/>
          <p:cNvSpPr txBox="1">
            <a:spLocks/>
          </p:cNvSpPr>
          <p:nvPr/>
        </p:nvSpPr>
        <p:spPr>
          <a:xfrm>
            <a:off x="1651000" y="3302000"/>
            <a:ext cx="2501900" cy="17606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ts val="300"/>
              </a:spcBef>
              <a:buFontTx/>
              <a:buNone/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ts val="600"/>
              </a:spcBef>
              <a:buFontTx/>
              <a:buNone/>
              <a:defRPr sz="1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ts val="600"/>
              </a:spcBef>
              <a:buFontTx/>
              <a:buNone/>
              <a:defRPr sz="10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ts val="600"/>
              </a:spcBef>
              <a:buFontTx/>
              <a:buNone/>
              <a:defRPr sz="9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ts val="600"/>
              </a:spcBef>
              <a:buFontTx/>
              <a:buNone/>
              <a:defRPr sz="9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Tx/>
              <a:buNone/>
              <a:defRPr lang="en-US" sz="9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Tx/>
              <a:buNone/>
              <a:defRPr lang="en-US" sz="9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Tx/>
              <a:buNone/>
              <a:defRPr lang="en-US" sz="9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Tx/>
              <a:buNone/>
              <a:defRPr lang="en-US" sz="9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latin typeface="Andale Mono"/>
                <a:cs typeface="Andale Mono"/>
              </a:rPr>
              <a:t>WebGL is on all desktop mobile browsers </a:t>
            </a:r>
            <a:endParaRPr lang="en-US" sz="2400" dirty="0">
              <a:latin typeface="Andale Mono"/>
              <a:cs typeface="Andale Mono"/>
            </a:endParaRPr>
          </a:p>
        </p:txBody>
      </p:sp>
    </p:spTree>
    <p:extLst>
      <p:ext uri="{BB962C8B-B14F-4D97-AF65-F5344CB8AC3E}">
        <p14:creationId xmlns:p14="http://schemas.microsoft.com/office/powerpoint/2010/main" val="17508530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85801" y="1869141"/>
            <a:ext cx="3644899" cy="4150659"/>
          </a:xfrm>
        </p:spPr>
        <p:txBody>
          <a:bodyPr>
            <a:normAutofit/>
          </a:bodyPr>
          <a:lstStyle/>
          <a:p>
            <a:r>
              <a:rPr lang="en-US" dirty="0" smtClean="0">
                <a:cs typeface="Haettenschweiler"/>
              </a:rPr>
              <a:t>WebVR API</a:t>
            </a:r>
          </a:p>
          <a:p>
            <a:pPr lvl="1"/>
            <a:r>
              <a:rPr lang="en-US" dirty="0" smtClean="0">
                <a:solidFill>
                  <a:srgbClr val="FF6600"/>
                </a:solidFill>
                <a:cs typeface="Haettenschweiler"/>
              </a:rPr>
              <a:t>Head-Tracking and Fullscreen VR Support Now in Browser Builds!!! </a:t>
            </a:r>
            <a:r>
              <a:rPr lang="en-US" dirty="0" smtClean="0">
                <a:solidFill>
                  <a:schemeClr val="accent1"/>
                </a:solidFill>
                <a:cs typeface="Haettenschweiler"/>
              </a:rPr>
              <a:t>(SOON IN NIGHTLY CHANNEL!!!)</a:t>
            </a:r>
          </a:p>
          <a:p>
            <a:pPr lvl="1"/>
            <a:r>
              <a:rPr lang="en-US" dirty="0" smtClean="0">
                <a:solidFill>
                  <a:srgbClr val="FF6600"/>
                </a:solidFill>
                <a:cs typeface="Haettenschweiler"/>
              </a:rPr>
              <a:t>No Big App Downloads and Installs!!!</a:t>
            </a:r>
          </a:p>
          <a:p>
            <a:pPr marL="349250" lvl="1" indent="0">
              <a:buNone/>
            </a:pPr>
            <a:endParaRPr lang="en-US" sz="1000" cap="none" dirty="0" smtClean="0">
              <a:latin typeface="Andale Mono"/>
              <a:cs typeface="Andale Mono"/>
              <a:hlinkClick r:id="rId2"/>
            </a:endParaRPr>
          </a:p>
          <a:p>
            <a:pPr marL="349250" lvl="1" indent="0">
              <a:buNone/>
            </a:pPr>
            <a:r>
              <a:rPr lang="en-US" sz="1200" cap="none" dirty="0" smtClean="0">
                <a:latin typeface="Andale Mono"/>
                <a:cs typeface="Andale Mono"/>
                <a:hlinkClick r:id="rId2"/>
              </a:rPr>
              <a:t>http</a:t>
            </a:r>
            <a:r>
              <a:rPr lang="en-US" sz="1200" cap="none" dirty="0">
                <a:latin typeface="Andale Mono"/>
                <a:cs typeface="Andale Mono"/>
                <a:hlinkClick r:id="rId2"/>
              </a:rPr>
              <a:t>://mozvr.github.io/webvr-spec/</a:t>
            </a:r>
            <a:r>
              <a:rPr lang="en-US" sz="1200" cap="none" dirty="0" smtClean="0">
                <a:latin typeface="Andale Mono"/>
                <a:cs typeface="Andale Mono"/>
                <a:hlinkClick r:id="rId2"/>
              </a:rPr>
              <a:t>webvr.html</a:t>
            </a:r>
            <a:endParaRPr lang="en-US" sz="1200" cap="none" dirty="0" smtClean="0">
              <a:latin typeface="Andale Mono"/>
              <a:cs typeface="Andale Mono"/>
            </a:endParaRPr>
          </a:p>
          <a:p>
            <a:pPr marL="349250" lvl="1" indent="0">
              <a:buNone/>
            </a:pPr>
            <a:endParaRPr lang="en-US" sz="1000" cap="none" dirty="0" smtClean="0">
              <a:latin typeface="Andale Mono"/>
              <a:cs typeface="Andale Mono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7B947-3E1F-EE43-8B27-7DD65AAD2740}" type="datetime1">
              <a:rPr lang="en-US" smtClean="0"/>
              <a:t>4/20/15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http://www.tonyparisi.com</a:t>
            </a:r>
            <a:endParaRPr lang="en-US"/>
          </a:p>
        </p:txBody>
      </p:sp>
      <p:sp>
        <p:nvSpPr>
          <p:cNvPr id="12" name="Title 2"/>
          <p:cNvSpPr>
            <a:spLocks noGrp="1"/>
          </p:cNvSpPr>
          <p:nvPr>
            <p:ph type="title"/>
          </p:nvPr>
        </p:nvSpPr>
        <p:spPr>
          <a:xfrm>
            <a:off x="685801" y="121023"/>
            <a:ext cx="7770813" cy="1429871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rgbClr val="FF6600"/>
                </a:solidFill>
              </a:rPr>
              <a:t>Soon – It will do VR, TOO</a:t>
            </a:r>
            <a:endParaRPr lang="en-US" dirty="0">
              <a:solidFill>
                <a:srgbClr val="FF6600"/>
              </a:solidFill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4727594" y="1869141"/>
            <a:ext cx="4089400" cy="2987958"/>
            <a:chOff x="4826000" y="2592612"/>
            <a:chExt cx="4089400" cy="2987958"/>
          </a:xfrm>
        </p:grpSpPr>
        <p:pic>
          <p:nvPicPr>
            <p:cNvPr id="15" name="Picture 14" descr="webvrquake3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26000" y="2592612"/>
              <a:ext cx="4089400" cy="2025616"/>
            </a:xfrm>
            <a:prstGeom prst="rect">
              <a:avLst/>
            </a:prstGeom>
          </p:spPr>
        </p:pic>
        <p:sp>
          <p:nvSpPr>
            <p:cNvPr id="16" name="Rectangle 15"/>
            <p:cNvSpPr/>
            <p:nvPr/>
          </p:nvSpPr>
          <p:spPr>
            <a:xfrm>
              <a:off x="4826000" y="4626463"/>
              <a:ext cx="4089400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dirty="0">
                  <a:latin typeface="Andale Mono"/>
                  <a:cs typeface="Andale Mono"/>
                </a:rPr>
                <a:t>Quake 3 WebVR demo, developed by Brandon Jones of </a:t>
              </a:r>
              <a:r>
                <a:rPr lang="en-US" sz="1400" dirty="0" smtClean="0">
                  <a:latin typeface="Andale Mono"/>
                  <a:cs typeface="Andale Mono"/>
                </a:rPr>
                <a:t>Google</a:t>
              </a:r>
            </a:p>
            <a:p>
              <a:r>
                <a:rPr lang="en-US" sz="1400" dirty="0" smtClean="0">
                  <a:latin typeface="Andale Mono"/>
                  <a:cs typeface="Andale Mono"/>
                  <a:hlinkClick r:id="rId4"/>
                </a:rPr>
                <a:t>http</a:t>
              </a:r>
              <a:r>
                <a:rPr lang="en-US" sz="1400" dirty="0">
                  <a:latin typeface="Andale Mono"/>
                  <a:cs typeface="Andale Mono"/>
                  <a:hlinkClick r:id="rId4"/>
                </a:rPr>
                <a:t>://media.tojicode.com/q3bsp</a:t>
              </a:r>
              <a:r>
                <a:rPr lang="en-US" sz="1400" dirty="0" smtClean="0">
                  <a:latin typeface="Andale Mono"/>
                  <a:cs typeface="Andale Mono"/>
                  <a:hlinkClick r:id="rId4"/>
                </a:rPr>
                <a:t>/</a:t>
              </a:r>
              <a:endParaRPr lang="en-US" sz="1400" dirty="0" smtClean="0">
                <a:latin typeface="Andale Mono"/>
                <a:cs typeface="Andale Mono"/>
              </a:endParaRPr>
            </a:p>
            <a:p>
              <a:endParaRPr lang="en-US" sz="1400" dirty="0">
                <a:latin typeface="Andale Mono"/>
                <a:cs typeface="Andale Mono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290386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FF6600"/>
                </a:solidFill>
              </a:rPr>
              <a:t>The WebVR API </a:t>
            </a:r>
            <a:endParaRPr lang="en-US" dirty="0">
              <a:solidFill>
                <a:srgbClr val="FF6600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85800" y="1716741"/>
            <a:ext cx="7770813" cy="4257022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Query for VR Device(s) to Render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7B947-3E1F-EE43-8B27-7DD65AAD2740}" type="datetime1">
              <a:rPr lang="en-US" smtClean="0"/>
              <a:t>4/20/15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http://www.tonyparisi.com</a:t>
            </a:r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55600" y="2299564"/>
            <a:ext cx="8788400" cy="3970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ourier"/>
                <a:cs typeface="Courier"/>
              </a:rPr>
              <a:t> </a:t>
            </a:r>
            <a:r>
              <a:rPr lang="en-US" sz="1200" dirty="0" smtClean="0">
                <a:latin typeface="Courier"/>
                <a:cs typeface="Courier"/>
              </a:rPr>
              <a:t>      /</a:t>
            </a:r>
            <a:r>
              <a:rPr lang="en-US" sz="1200" dirty="0">
                <a:latin typeface="Courier"/>
                <a:cs typeface="Courier"/>
              </a:rPr>
              <a:t>/ </a:t>
            </a:r>
            <a:r>
              <a:rPr lang="en-US" sz="1200" dirty="0" smtClean="0">
                <a:latin typeface="Courier"/>
                <a:cs typeface="Courier"/>
              </a:rPr>
              <a:t>polyfill</a:t>
            </a:r>
            <a:endParaRPr lang="en-US" sz="1200" dirty="0">
              <a:latin typeface="Courier"/>
              <a:cs typeface="Courier"/>
            </a:endParaRPr>
          </a:p>
          <a:p>
            <a:r>
              <a:rPr lang="en-US" sz="1200" dirty="0">
                <a:latin typeface="Courier"/>
                <a:cs typeface="Courier"/>
              </a:rPr>
              <a:t>       </a:t>
            </a:r>
            <a:r>
              <a:rPr lang="en-US" sz="1200" dirty="0" err="1">
                <a:latin typeface="Courier"/>
                <a:cs typeface="Courier"/>
              </a:rPr>
              <a:t>var</a:t>
            </a:r>
            <a:r>
              <a:rPr lang="en-US" sz="1200" dirty="0">
                <a:latin typeface="Courier"/>
                <a:cs typeface="Courier"/>
              </a:rPr>
              <a:t> </a:t>
            </a:r>
            <a:r>
              <a:rPr lang="en-US" sz="1200" dirty="0" err="1">
                <a:latin typeface="Courier"/>
                <a:cs typeface="Courier"/>
              </a:rPr>
              <a:t>getVRDevices</a:t>
            </a:r>
            <a:r>
              <a:rPr lang="en-US" sz="1200" dirty="0">
                <a:latin typeface="Courier"/>
                <a:cs typeface="Courier"/>
              </a:rPr>
              <a:t> = </a:t>
            </a:r>
            <a:r>
              <a:rPr lang="en-US" sz="1200" dirty="0" err="1">
                <a:latin typeface="Courier"/>
                <a:cs typeface="Courier"/>
              </a:rPr>
              <a:t>navigator.mozGetVRDevices</a:t>
            </a:r>
            <a:r>
              <a:rPr lang="en-US" sz="1200" dirty="0">
                <a:latin typeface="Courier"/>
                <a:cs typeface="Courier"/>
              </a:rPr>
              <a:t> /* FF */ </a:t>
            </a:r>
            <a:r>
              <a:rPr lang="en-US" sz="1200" dirty="0" smtClean="0">
                <a:latin typeface="Courier"/>
                <a:cs typeface="Courier"/>
              </a:rPr>
              <a:t>||</a:t>
            </a:r>
          </a:p>
          <a:p>
            <a:r>
              <a:rPr lang="en-US" sz="1200" dirty="0">
                <a:latin typeface="Courier"/>
                <a:cs typeface="Courier"/>
              </a:rPr>
              <a:t> </a:t>
            </a:r>
            <a:r>
              <a:rPr lang="en-US" sz="1200" dirty="0" smtClean="0">
                <a:latin typeface="Courier"/>
                <a:cs typeface="Courier"/>
              </a:rPr>
              <a:t>                          </a:t>
            </a:r>
            <a:r>
              <a:rPr lang="en-US" sz="1200" dirty="0" err="1" smtClean="0">
                <a:latin typeface="Courier"/>
                <a:cs typeface="Courier"/>
              </a:rPr>
              <a:t>navigator.getVRDevices</a:t>
            </a:r>
            <a:r>
              <a:rPr lang="en-US" sz="1200" dirty="0" smtClean="0">
                <a:latin typeface="Courier"/>
                <a:cs typeface="Courier"/>
              </a:rPr>
              <a:t>; </a:t>
            </a:r>
            <a:r>
              <a:rPr lang="en-US" sz="1200" dirty="0">
                <a:latin typeface="Courier"/>
                <a:cs typeface="Courier"/>
              </a:rPr>
              <a:t>/* </a:t>
            </a:r>
            <a:r>
              <a:rPr lang="en-US" sz="1200" dirty="0" err="1">
                <a:latin typeface="Courier"/>
                <a:cs typeface="Courier"/>
              </a:rPr>
              <a:t>webkit</a:t>
            </a:r>
            <a:r>
              <a:rPr lang="en-US" sz="1200" dirty="0">
                <a:latin typeface="Courier"/>
                <a:cs typeface="Courier"/>
              </a:rPr>
              <a:t> */</a:t>
            </a:r>
          </a:p>
          <a:p>
            <a:endParaRPr lang="en-US" sz="1200" dirty="0">
              <a:latin typeface="Courier"/>
              <a:cs typeface="Courier"/>
            </a:endParaRPr>
          </a:p>
          <a:p>
            <a:r>
              <a:rPr lang="en-US" sz="1200" dirty="0">
                <a:latin typeface="Courier"/>
                <a:cs typeface="Courier"/>
              </a:rPr>
              <a:t>       </a:t>
            </a:r>
            <a:r>
              <a:rPr lang="en-US" sz="1200" dirty="0" err="1">
                <a:latin typeface="Courier"/>
                <a:cs typeface="Courier"/>
              </a:rPr>
              <a:t>var</a:t>
            </a:r>
            <a:r>
              <a:rPr lang="en-US" sz="1200" dirty="0">
                <a:latin typeface="Courier"/>
                <a:cs typeface="Courier"/>
              </a:rPr>
              <a:t> self = this;</a:t>
            </a:r>
          </a:p>
          <a:p>
            <a:r>
              <a:rPr lang="en-US" sz="1200" dirty="0">
                <a:latin typeface="Courier"/>
                <a:cs typeface="Courier"/>
              </a:rPr>
              <a:t>       </a:t>
            </a:r>
            <a:r>
              <a:rPr lang="en-US" sz="1200" dirty="0" err="1">
                <a:latin typeface="Courier"/>
                <a:cs typeface="Courier"/>
              </a:rPr>
              <a:t>getVRDevices</a:t>
            </a:r>
            <a:r>
              <a:rPr lang="en-US" sz="1200" dirty="0">
                <a:latin typeface="Courier"/>
                <a:cs typeface="Courier"/>
              </a:rPr>
              <a:t>().then( </a:t>
            </a:r>
            <a:r>
              <a:rPr lang="en-US" sz="1200" dirty="0" err="1">
                <a:latin typeface="Courier"/>
                <a:cs typeface="Courier"/>
              </a:rPr>
              <a:t>gotVRDevices</a:t>
            </a:r>
            <a:r>
              <a:rPr lang="en-US" sz="1200" dirty="0">
                <a:latin typeface="Courier"/>
                <a:cs typeface="Courier"/>
              </a:rPr>
              <a:t> );</a:t>
            </a:r>
          </a:p>
          <a:p>
            <a:r>
              <a:rPr lang="en-US" sz="1200" dirty="0">
                <a:latin typeface="Courier"/>
                <a:cs typeface="Courier"/>
              </a:rPr>
              <a:t>       function </a:t>
            </a:r>
            <a:r>
              <a:rPr lang="en-US" sz="1200" dirty="0" err="1">
                <a:latin typeface="Courier"/>
                <a:cs typeface="Courier"/>
              </a:rPr>
              <a:t>gotVRDevices</a:t>
            </a:r>
            <a:r>
              <a:rPr lang="en-US" sz="1200" dirty="0">
                <a:latin typeface="Courier"/>
                <a:cs typeface="Courier"/>
              </a:rPr>
              <a:t>( devices ) {</a:t>
            </a:r>
          </a:p>
          <a:p>
            <a:r>
              <a:rPr lang="en-US" sz="1200" dirty="0">
                <a:latin typeface="Courier"/>
                <a:cs typeface="Courier"/>
              </a:rPr>
              <a:t>            </a:t>
            </a:r>
            <a:r>
              <a:rPr lang="en-US" sz="1200" dirty="0" err="1">
                <a:latin typeface="Courier"/>
                <a:cs typeface="Courier"/>
              </a:rPr>
              <a:t>var</a:t>
            </a:r>
            <a:r>
              <a:rPr lang="en-US" sz="1200" dirty="0">
                <a:latin typeface="Courier"/>
                <a:cs typeface="Courier"/>
              </a:rPr>
              <a:t> </a:t>
            </a:r>
            <a:r>
              <a:rPr lang="en-US" sz="1200" dirty="0" err="1">
                <a:latin typeface="Courier"/>
                <a:cs typeface="Courier"/>
              </a:rPr>
              <a:t>vrHMD</a:t>
            </a:r>
            <a:r>
              <a:rPr lang="en-US" sz="1200" dirty="0">
                <a:latin typeface="Courier"/>
                <a:cs typeface="Courier"/>
              </a:rPr>
              <a:t>;</a:t>
            </a:r>
          </a:p>
          <a:p>
            <a:r>
              <a:rPr lang="en-US" sz="1200" dirty="0">
                <a:latin typeface="Courier"/>
                <a:cs typeface="Courier"/>
              </a:rPr>
              <a:t>            </a:t>
            </a:r>
            <a:r>
              <a:rPr lang="en-US" sz="1200" dirty="0" err="1">
                <a:latin typeface="Courier"/>
                <a:cs typeface="Courier"/>
              </a:rPr>
              <a:t>var</a:t>
            </a:r>
            <a:r>
              <a:rPr lang="en-US" sz="1200" dirty="0">
                <a:latin typeface="Courier"/>
                <a:cs typeface="Courier"/>
              </a:rPr>
              <a:t> error;</a:t>
            </a:r>
          </a:p>
          <a:p>
            <a:r>
              <a:rPr lang="en-US" sz="1200" dirty="0">
                <a:latin typeface="Courier"/>
                <a:cs typeface="Courier"/>
              </a:rPr>
              <a:t>            for ( </a:t>
            </a:r>
            <a:r>
              <a:rPr lang="en-US" sz="1200" dirty="0" err="1">
                <a:latin typeface="Courier"/>
                <a:cs typeface="Courier"/>
              </a:rPr>
              <a:t>var</a:t>
            </a:r>
            <a:r>
              <a:rPr lang="en-US" sz="1200" dirty="0">
                <a:latin typeface="Courier"/>
                <a:cs typeface="Courier"/>
              </a:rPr>
              <a:t> </a:t>
            </a:r>
            <a:r>
              <a:rPr lang="en-US" sz="1200" dirty="0" err="1">
                <a:latin typeface="Courier"/>
                <a:cs typeface="Courier"/>
              </a:rPr>
              <a:t>i</a:t>
            </a:r>
            <a:r>
              <a:rPr lang="en-US" sz="1200" dirty="0">
                <a:latin typeface="Courier"/>
                <a:cs typeface="Courier"/>
              </a:rPr>
              <a:t> = 0; </a:t>
            </a:r>
            <a:r>
              <a:rPr lang="en-US" sz="1200" dirty="0" err="1">
                <a:latin typeface="Courier"/>
                <a:cs typeface="Courier"/>
              </a:rPr>
              <a:t>i</a:t>
            </a:r>
            <a:r>
              <a:rPr lang="en-US" sz="1200" dirty="0">
                <a:latin typeface="Courier"/>
                <a:cs typeface="Courier"/>
              </a:rPr>
              <a:t> &lt; </a:t>
            </a:r>
            <a:r>
              <a:rPr lang="en-US" sz="1200" dirty="0" err="1">
                <a:latin typeface="Courier"/>
                <a:cs typeface="Courier"/>
              </a:rPr>
              <a:t>devices.length</a:t>
            </a:r>
            <a:r>
              <a:rPr lang="en-US" sz="1200" dirty="0">
                <a:latin typeface="Courier"/>
                <a:cs typeface="Courier"/>
              </a:rPr>
              <a:t>; ++</a:t>
            </a:r>
            <a:r>
              <a:rPr lang="en-US" sz="1200" dirty="0" err="1">
                <a:latin typeface="Courier"/>
                <a:cs typeface="Courier"/>
              </a:rPr>
              <a:t>i</a:t>
            </a:r>
            <a:r>
              <a:rPr lang="en-US" sz="1200" dirty="0">
                <a:latin typeface="Courier"/>
                <a:cs typeface="Courier"/>
              </a:rPr>
              <a:t> ) {</a:t>
            </a:r>
          </a:p>
          <a:p>
            <a:r>
              <a:rPr lang="en-US" sz="1200" dirty="0">
                <a:latin typeface="Courier"/>
                <a:cs typeface="Courier"/>
              </a:rPr>
              <a:t>                if ( devices[</a:t>
            </a:r>
            <a:r>
              <a:rPr lang="en-US" sz="1200" dirty="0" err="1">
                <a:latin typeface="Courier"/>
                <a:cs typeface="Courier"/>
              </a:rPr>
              <a:t>i</a:t>
            </a:r>
            <a:r>
              <a:rPr lang="en-US" sz="1200" dirty="0">
                <a:latin typeface="Courier"/>
                <a:cs typeface="Courier"/>
              </a:rPr>
              <a:t>] </a:t>
            </a:r>
            <a:r>
              <a:rPr lang="en-US" sz="1200" dirty="0" err="1">
                <a:latin typeface="Courier"/>
                <a:cs typeface="Courier"/>
              </a:rPr>
              <a:t>instanceof</a:t>
            </a:r>
            <a:r>
              <a:rPr lang="en-US" sz="1200" dirty="0">
                <a:latin typeface="Courier"/>
                <a:cs typeface="Courier"/>
              </a:rPr>
              <a:t> </a:t>
            </a:r>
            <a:r>
              <a:rPr lang="en-US" sz="1200" dirty="0" err="1">
                <a:latin typeface="Courier"/>
                <a:cs typeface="Courier"/>
              </a:rPr>
              <a:t>HMDVRDevice</a:t>
            </a:r>
            <a:r>
              <a:rPr lang="en-US" sz="1200" dirty="0">
                <a:latin typeface="Courier"/>
                <a:cs typeface="Courier"/>
              </a:rPr>
              <a:t> ) {</a:t>
            </a:r>
          </a:p>
          <a:p>
            <a:r>
              <a:rPr lang="en-US" sz="1200" dirty="0">
                <a:latin typeface="Courier"/>
                <a:cs typeface="Courier"/>
              </a:rPr>
              <a:t>                    </a:t>
            </a:r>
            <a:r>
              <a:rPr lang="en-US" sz="1200" dirty="0" err="1">
                <a:latin typeface="Courier"/>
                <a:cs typeface="Courier"/>
              </a:rPr>
              <a:t>vrHMD</a:t>
            </a:r>
            <a:r>
              <a:rPr lang="en-US" sz="1200" dirty="0">
                <a:latin typeface="Courier"/>
                <a:cs typeface="Courier"/>
              </a:rPr>
              <a:t> = devices[</a:t>
            </a:r>
            <a:r>
              <a:rPr lang="en-US" sz="1200" dirty="0" err="1">
                <a:latin typeface="Courier"/>
                <a:cs typeface="Courier"/>
              </a:rPr>
              <a:t>i</a:t>
            </a:r>
            <a:r>
              <a:rPr lang="en-US" sz="1200" dirty="0">
                <a:latin typeface="Courier"/>
                <a:cs typeface="Courier"/>
              </a:rPr>
              <a:t>];</a:t>
            </a:r>
          </a:p>
          <a:p>
            <a:r>
              <a:rPr lang="en-US" sz="1200" dirty="0">
                <a:latin typeface="Courier"/>
                <a:cs typeface="Courier"/>
              </a:rPr>
              <a:t>                    self._</a:t>
            </a:r>
            <a:r>
              <a:rPr lang="en-US" sz="1200" dirty="0" err="1">
                <a:latin typeface="Courier"/>
                <a:cs typeface="Courier"/>
              </a:rPr>
              <a:t>vrHMD</a:t>
            </a:r>
            <a:r>
              <a:rPr lang="en-US" sz="1200" dirty="0">
                <a:latin typeface="Courier"/>
                <a:cs typeface="Courier"/>
              </a:rPr>
              <a:t> = </a:t>
            </a:r>
            <a:r>
              <a:rPr lang="en-US" sz="1200" dirty="0" err="1">
                <a:latin typeface="Courier"/>
                <a:cs typeface="Courier"/>
              </a:rPr>
              <a:t>vrHMD</a:t>
            </a:r>
            <a:r>
              <a:rPr lang="en-US" sz="1200" dirty="0">
                <a:latin typeface="Courier"/>
                <a:cs typeface="Courier"/>
              </a:rPr>
              <a:t>;</a:t>
            </a:r>
          </a:p>
          <a:p>
            <a:r>
              <a:rPr lang="en-US" sz="1200" dirty="0">
                <a:latin typeface="Courier"/>
                <a:cs typeface="Courier"/>
              </a:rPr>
              <a:t>                    </a:t>
            </a:r>
            <a:r>
              <a:rPr lang="en-US" sz="1200" dirty="0" err="1">
                <a:latin typeface="Courier"/>
                <a:cs typeface="Courier"/>
              </a:rPr>
              <a:t>self.leftEyeTranslation</a:t>
            </a:r>
            <a:r>
              <a:rPr lang="en-US" sz="1200" dirty="0">
                <a:latin typeface="Courier"/>
                <a:cs typeface="Courier"/>
              </a:rPr>
              <a:t> = </a:t>
            </a:r>
            <a:r>
              <a:rPr lang="en-US" sz="1200" dirty="0" err="1">
                <a:latin typeface="Courier"/>
                <a:cs typeface="Courier"/>
              </a:rPr>
              <a:t>vrHMD.getEyeTranslation</a:t>
            </a:r>
            <a:r>
              <a:rPr lang="en-US" sz="1200" dirty="0">
                <a:latin typeface="Courier"/>
                <a:cs typeface="Courier"/>
              </a:rPr>
              <a:t>( "left" );</a:t>
            </a:r>
          </a:p>
          <a:p>
            <a:r>
              <a:rPr lang="en-US" sz="1200" dirty="0">
                <a:latin typeface="Courier"/>
                <a:cs typeface="Courier"/>
              </a:rPr>
              <a:t>                    </a:t>
            </a:r>
            <a:r>
              <a:rPr lang="en-US" sz="1200" dirty="0" err="1">
                <a:latin typeface="Courier"/>
                <a:cs typeface="Courier"/>
              </a:rPr>
              <a:t>self.rightEyeTranslation</a:t>
            </a:r>
            <a:r>
              <a:rPr lang="en-US" sz="1200" dirty="0">
                <a:latin typeface="Courier"/>
                <a:cs typeface="Courier"/>
              </a:rPr>
              <a:t> = </a:t>
            </a:r>
            <a:r>
              <a:rPr lang="en-US" sz="1200" dirty="0" err="1">
                <a:latin typeface="Courier"/>
                <a:cs typeface="Courier"/>
              </a:rPr>
              <a:t>vrHMD.getEyeTranslation</a:t>
            </a:r>
            <a:r>
              <a:rPr lang="en-US" sz="1200" dirty="0">
                <a:latin typeface="Courier"/>
                <a:cs typeface="Courier"/>
              </a:rPr>
              <a:t>( "right" );</a:t>
            </a:r>
          </a:p>
          <a:p>
            <a:r>
              <a:rPr lang="en-US" sz="1200" dirty="0">
                <a:latin typeface="Courier"/>
                <a:cs typeface="Courier"/>
              </a:rPr>
              <a:t>                    </a:t>
            </a:r>
            <a:r>
              <a:rPr lang="en-US" sz="1200" dirty="0" err="1">
                <a:latin typeface="Courier"/>
                <a:cs typeface="Courier"/>
              </a:rPr>
              <a:t>self.leftEyeFOV</a:t>
            </a:r>
            <a:r>
              <a:rPr lang="en-US" sz="1200" dirty="0">
                <a:latin typeface="Courier"/>
                <a:cs typeface="Courier"/>
              </a:rPr>
              <a:t> = </a:t>
            </a:r>
            <a:r>
              <a:rPr lang="en-US" sz="1200" dirty="0" err="1">
                <a:latin typeface="Courier"/>
                <a:cs typeface="Courier"/>
              </a:rPr>
              <a:t>vrHMD.getRecommendedEyeFieldOfView</a:t>
            </a:r>
            <a:r>
              <a:rPr lang="en-US" sz="1200" dirty="0">
                <a:latin typeface="Courier"/>
                <a:cs typeface="Courier"/>
              </a:rPr>
              <a:t>( "left" );</a:t>
            </a:r>
          </a:p>
          <a:p>
            <a:r>
              <a:rPr lang="en-US" sz="1200" dirty="0">
                <a:latin typeface="Courier"/>
                <a:cs typeface="Courier"/>
              </a:rPr>
              <a:t>                    </a:t>
            </a:r>
            <a:r>
              <a:rPr lang="en-US" sz="1200" dirty="0" err="1">
                <a:latin typeface="Courier"/>
                <a:cs typeface="Courier"/>
              </a:rPr>
              <a:t>self.rightEyeFOV</a:t>
            </a:r>
            <a:r>
              <a:rPr lang="en-US" sz="1200" dirty="0">
                <a:latin typeface="Courier"/>
                <a:cs typeface="Courier"/>
              </a:rPr>
              <a:t> = </a:t>
            </a:r>
            <a:r>
              <a:rPr lang="en-US" sz="1200" dirty="0" err="1">
                <a:latin typeface="Courier"/>
                <a:cs typeface="Courier"/>
              </a:rPr>
              <a:t>vrHMD.getRecommendedEyeFieldOfView</a:t>
            </a:r>
            <a:r>
              <a:rPr lang="en-US" sz="1200" dirty="0">
                <a:latin typeface="Courier"/>
                <a:cs typeface="Courier"/>
              </a:rPr>
              <a:t>( "right" );</a:t>
            </a:r>
          </a:p>
          <a:p>
            <a:r>
              <a:rPr lang="en-US" sz="1200" dirty="0">
                <a:latin typeface="Courier"/>
                <a:cs typeface="Courier"/>
              </a:rPr>
              <a:t>                    break; // We keep the first we encounter</a:t>
            </a:r>
          </a:p>
          <a:p>
            <a:r>
              <a:rPr lang="en-US" sz="1200" dirty="0">
                <a:latin typeface="Courier"/>
                <a:cs typeface="Courier"/>
              </a:rPr>
              <a:t>                }</a:t>
            </a:r>
          </a:p>
          <a:p>
            <a:r>
              <a:rPr lang="en-US" sz="1200" dirty="0">
                <a:latin typeface="Courier"/>
                <a:cs typeface="Courier"/>
              </a:rPr>
              <a:t>            }</a:t>
            </a:r>
          </a:p>
          <a:p>
            <a:r>
              <a:rPr lang="en-US" sz="1200" dirty="0">
                <a:latin typeface="Courier"/>
                <a:cs typeface="Courier"/>
              </a:rPr>
              <a:t>       }</a:t>
            </a:r>
            <a:endParaRPr lang="en-US" sz="1200" dirty="0" smtClean="0">
              <a:latin typeface="Courier"/>
              <a:cs typeface="Courier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5876847" y="4293344"/>
            <a:ext cx="509593" cy="38174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350001" y="3843260"/>
            <a:ext cx="2667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Andale Mono"/>
                <a:cs typeface="Andale Mono"/>
              </a:rPr>
              <a:t>get left/right eye</a:t>
            </a:r>
          </a:p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ndale Mono"/>
                <a:cs typeface="Andale Mono"/>
              </a:rPr>
              <a:t>(</a:t>
            </a:r>
            <a:r>
              <a:rPr lang="en-US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Andale Mono"/>
                <a:cs typeface="Andale Mono"/>
              </a:rPr>
              <a:t>camera) positions 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6284905" y="5537200"/>
            <a:ext cx="509595" cy="3730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438191" y="5752782"/>
            <a:ext cx="41023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9ED0F1"/>
                </a:solidFill>
                <a:latin typeface="Andale Mono"/>
                <a:cs typeface="Andale Mono"/>
              </a:rPr>
              <a:t>get per-eye camera field of view; use WebGL to render scene from two cameras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741944" y="1301242"/>
            <a:ext cx="4135356" cy="5847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•"/>
            </a:pPr>
            <a:r>
              <a:rPr lang="en-US" sz="1600" dirty="0" smtClean="0">
                <a:solidFill>
                  <a:schemeClr val="accent4">
                    <a:lumMod val="20000"/>
                    <a:lumOff val="80000"/>
                  </a:schemeClr>
                </a:solidFill>
              </a:rPr>
              <a:t>NOTE: this API  is changing as we speak; will update the example details shortly</a:t>
            </a:r>
          </a:p>
        </p:txBody>
      </p:sp>
    </p:spTree>
    <p:extLst>
      <p:ext uri="{BB962C8B-B14F-4D97-AF65-F5344CB8AC3E}">
        <p14:creationId xmlns:p14="http://schemas.microsoft.com/office/powerpoint/2010/main" val="21670056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6600"/>
                </a:solidFill>
              </a:rPr>
              <a:t>The WebVR API</a:t>
            </a:r>
            <a:endParaRPr lang="en-US" dirty="0">
              <a:solidFill>
                <a:srgbClr val="FF66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2"/>
            </a:pPr>
            <a:r>
              <a:rPr lang="en-US" dirty="0" smtClean="0"/>
              <a:t>Go Fullscreen (VR Mode)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AD04B-D569-C44A-ABB0-DE4A92CC93B0}" type="datetime1">
              <a:rPr lang="en-US" smtClean="0"/>
              <a:t>4/20/15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http://www.tonyparisi.com</a:t>
            </a:r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55600" y="2299564"/>
            <a:ext cx="8788400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Courier"/>
                <a:cs typeface="Courier"/>
              </a:rPr>
              <a:t>    </a:t>
            </a:r>
            <a:r>
              <a:rPr lang="en-US" sz="1200" dirty="0" err="1" smtClean="0">
                <a:latin typeface="Courier"/>
                <a:cs typeface="Courier"/>
              </a:rPr>
              <a:t>var</a:t>
            </a:r>
            <a:r>
              <a:rPr lang="en-US" sz="1200" dirty="0" smtClean="0">
                <a:latin typeface="Courier"/>
                <a:cs typeface="Courier"/>
              </a:rPr>
              <a:t> </a:t>
            </a:r>
            <a:r>
              <a:rPr lang="en-US" sz="1200" dirty="0">
                <a:latin typeface="Courier"/>
                <a:cs typeface="Courier"/>
              </a:rPr>
              <a:t>self = this;</a:t>
            </a:r>
          </a:p>
          <a:p>
            <a:r>
              <a:rPr lang="en-US" sz="1200" dirty="0" smtClean="0">
                <a:latin typeface="Courier"/>
                <a:cs typeface="Courier"/>
              </a:rPr>
              <a:t>    </a:t>
            </a:r>
            <a:r>
              <a:rPr lang="en-US" sz="1200" dirty="0" err="1" smtClean="0">
                <a:latin typeface="Courier"/>
                <a:cs typeface="Courier"/>
              </a:rPr>
              <a:t>var</a:t>
            </a:r>
            <a:r>
              <a:rPr lang="en-US" sz="1200" dirty="0" smtClean="0">
                <a:latin typeface="Courier"/>
                <a:cs typeface="Courier"/>
              </a:rPr>
              <a:t> </a:t>
            </a:r>
            <a:r>
              <a:rPr lang="en-US" sz="1200" dirty="0">
                <a:latin typeface="Courier"/>
                <a:cs typeface="Courier"/>
              </a:rPr>
              <a:t>renderer = </a:t>
            </a:r>
            <a:r>
              <a:rPr lang="en-US" sz="1200" dirty="0" err="1">
                <a:latin typeface="Courier"/>
                <a:cs typeface="Courier"/>
              </a:rPr>
              <a:t>this._renderer</a:t>
            </a:r>
            <a:r>
              <a:rPr lang="en-US" sz="1200" dirty="0">
                <a:latin typeface="Courier"/>
                <a:cs typeface="Courier"/>
              </a:rPr>
              <a:t>;</a:t>
            </a:r>
          </a:p>
          <a:p>
            <a:r>
              <a:rPr lang="en-US" sz="1200" dirty="0" smtClean="0">
                <a:latin typeface="Courier"/>
                <a:cs typeface="Courier"/>
              </a:rPr>
              <a:t>    </a:t>
            </a:r>
            <a:r>
              <a:rPr lang="en-US" sz="1200" dirty="0" err="1" smtClean="0">
                <a:latin typeface="Courier"/>
                <a:cs typeface="Courier"/>
              </a:rPr>
              <a:t>var</a:t>
            </a:r>
            <a:r>
              <a:rPr lang="en-US" sz="1200" dirty="0" smtClean="0">
                <a:latin typeface="Courier"/>
                <a:cs typeface="Courier"/>
              </a:rPr>
              <a:t> </a:t>
            </a:r>
            <a:r>
              <a:rPr lang="en-US" sz="1200" dirty="0" err="1">
                <a:latin typeface="Courier"/>
                <a:cs typeface="Courier"/>
              </a:rPr>
              <a:t>vrHMD</a:t>
            </a:r>
            <a:r>
              <a:rPr lang="en-US" sz="1200" dirty="0">
                <a:latin typeface="Courier"/>
                <a:cs typeface="Courier"/>
              </a:rPr>
              <a:t> = this._</a:t>
            </a:r>
            <a:r>
              <a:rPr lang="en-US" sz="1200" dirty="0" err="1">
                <a:latin typeface="Courier"/>
                <a:cs typeface="Courier"/>
              </a:rPr>
              <a:t>vrHMD</a:t>
            </a:r>
            <a:r>
              <a:rPr lang="en-US" sz="1200" dirty="0">
                <a:latin typeface="Courier"/>
                <a:cs typeface="Courier"/>
              </a:rPr>
              <a:t>;</a:t>
            </a:r>
          </a:p>
          <a:p>
            <a:r>
              <a:rPr lang="en-US" sz="1200" dirty="0" smtClean="0">
                <a:latin typeface="Courier"/>
                <a:cs typeface="Courier"/>
              </a:rPr>
              <a:t>    </a:t>
            </a:r>
            <a:r>
              <a:rPr lang="en-US" sz="1200" dirty="0" err="1" smtClean="0">
                <a:latin typeface="Courier"/>
                <a:cs typeface="Courier"/>
              </a:rPr>
              <a:t>var</a:t>
            </a:r>
            <a:r>
              <a:rPr lang="en-US" sz="1200" dirty="0" smtClean="0">
                <a:latin typeface="Courier"/>
                <a:cs typeface="Courier"/>
              </a:rPr>
              <a:t> </a:t>
            </a:r>
            <a:r>
              <a:rPr lang="en-US" sz="1200" dirty="0">
                <a:latin typeface="Courier"/>
                <a:cs typeface="Courier"/>
              </a:rPr>
              <a:t>canvas = </a:t>
            </a:r>
            <a:r>
              <a:rPr lang="en-US" sz="1200" dirty="0" err="1">
                <a:latin typeface="Courier"/>
                <a:cs typeface="Courier"/>
              </a:rPr>
              <a:t>renderer.domElement</a:t>
            </a:r>
            <a:r>
              <a:rPr lang="en-US" sz="1200" dirty="0" smtClean="0">
                <a:latin typeface="Courier"/>
                <a:cs typeface="Courier"/>
              </a:rPr>
              <a:t>;</a:t>
            </a:r>
          </a:p>
          <a:p>
            <a:r>
              <a:rPr lang="en-US" sz="1200" dirty="0" smtClean="0">
                <a:latin typeface="Courier"/>
                <a:cs typeface="Courier"/>
              </a:rPr>
              <a:t>    </a:t>
            </a:r>
            <a:r>
              <a:rPr lang="en-US" sz="1200" dirty="0" err="1" smtClean="0">
                <a:latin typeface="Courier"/>
                <a:cs typeface="Courier"/>
              </a:rPr>
              <a:t>var</a:t>
            </a:r>
            <a:r>
              <a:rPr lang="en-US" sz="1200" dirty="0" smtClean="0">
                <a:latin typeface="Courier"/>
                <a:cs typeface="Courier"/>
              </a:rPr>
              <a:t> </a:t>
            </a:r>
            <a:r>
              <a:rPr lang="en-US" sz="1200" dirty="0" err="1">
                <a:latin typeface="Courier"/>
                <a:cs typeface="Courier"/>
              </a:rPr>
              <a:t>fullScreenChange</a:t>
            </a:r>
            <a:r>
              <a:rPr lang="en-US" sz="1200" dirty="0">
                <a:latin typeface="Courier"/>
                <a:cs typeface="Courier"/>
              </a:rPr>
              <a:t> =</a:t>
            </a:r>
          </a:p>
          <a:p>
            <a:r>
              <a:rPr lang="en-US" sz="1200" dirty="0" smtClean="0">
                <a:latin typeface="Courier"/>
                <a:cs typeface="Courier"/>
              </a:rPr>
              <a:t>        </a:t>
            </a:r>
            <a:r>
              <a:rPr lang="en-US" sz="1200" dirty="0" err="1" smtClean="0">
                <a:latin typeface="Courier"/>
                <a:cs typeface="Courier"/>
              </a:rPr>
              <a:t>canvas.mozRequestFullScreen</a:t>
            </a:r>
            <a:r>
              <a:rPr lang="en-US" sz="1200" dirty="0">
                <a:latin typeface="Courier"/>
                <a:cs typeface="Courier"/>
              </a:rPr>
              <a:t>? '</a:t>
            </a:r>
            <a:r>
              <a:rPr lang="en-US" sz="1200" dirty="0" err="1">
                <a:latin typeface="Courier"/>
                <a:cs typeface="Courier"/>
              </a:rPr>
              <a:t>mozfullscreenchange</a:t>
            </a:r>
            <a:r>
              <a:rPr lang="en-US" sz="1200" dirty="0">
                <a:latin typeface="Courier"/>
                <a:cs typeface="Courier"/>
              </a:rPr>
              <a:t>' : '</a:t>
            </a:r>
            <a:r>
              <a:rPr lang="en-US" sz="1200" dirty="0" err="1">
                <a:latin typeface="Courier"/>
                <a:cs typeface="Courier"/>
              </a:rPr>
              <a:t>webkitfullscreenchange</a:t>
            </a:r>
            <a:r>
              <a:rPr lang="en-US" sz="1200" dirty="0">
                <a:latin typeface="Courier"/>
                <a:cs typeface="Courier"/>
              </a:rPr>
              <a:t>';</a:t>
            </a:r>
          </a:p>
          <a:p>
            <a:endParaRPr lang="en-US" sz="1200" dirty="0">
              <a:latin typeface="Courier"/>
              <a:cs typeface="Courier"/>
            </a:endParaRPr>
          </a:p>
          <a:p>
            <a:r>
              <a:rPr lang="en-US" sz="1200" dirty="0" smtClean="0">
                <a:latin typeface="Courier"/>
                <a:cs typeface="Courier"/>
              </a:rPr>
              <a:t>    </a:t>
            </a:r>
            <a:r>
              <a:rPr lang="en-US" sz="1200" dirty="0" err="1" smtClean="0">
                <a:latin typeface="Courier"/>
                <a:cs typeface="Courier"/>
              </a:rPr>
              <a:t>document.addEventListener</a:t>
            </a:r>
            <a:r>
              <a:rPr lang="en-US" sz="1200" dirty="0">
                <a:latin typeface="Courier"/>
                <a:cs typeface="Courier"/>
              </a:rPr>
              <a:t>( </a:t>
            </a:r>
            <a:r>
              <a:rPr lang="en-US" sz="1200" dirty="0" err="1">
                <a:latin typeface="Courier"/>
                <a:cs typeface="Courier"/>
              </a:rPr>
              <a:t>fullScreenChange</a:t>
            </a:r>
            <a:r>
              <a:rPr lang="en-US" sz="1200" dirty="0">
                <a:latin typeface="Courier"/>
                <a:cs typeface="Courier"/>
              </a:rPr>
              <a:t>, </a:t>
            </a:r>
            <a:r>
              <a:rPr lang="en-US" sz="1200" dirty="0" err="1">
                <a:latin typeface="Courier"/>
                <a:cs typeface="Courier"/>
              </a:rPr>
              <a:t>onFullScreenChanged</a:t>
            </a:r>
            <a:r>
              <a:rPr lang="en-US" sz="1200" dirty="0">
                <a:latin typeface="Courier"/>
                <a:cs typeface="Courier"/>
              </a:rPr>
              <a:t>, false );</a:t>
            </a:r>
          </a:p>
          <a:p>
            <a:r>
              <a:rPr lang="en-US" sz="1200" dirty="0" smtClean="0">
                <a:latin typeface="Courier"/>
                <a:cs typeface="Courier"/>
              </a:rPr>
              <a:t>    function </a:t>
            </a:r>
            <a:r>
              <a:rPr lang="en-US" sz="1200" dirty="0" err="1">
                <a:latin typeface="Courier"/>
                <a:cs typeface="Courier"/>
              </a:rPr>
              <a:t>onFullScreenChanged</a:t>
            </a:r>
            <a:r>
              <a:rPr lang="en-US" sz="1200" dirty="0">
                <a:latin typeface="Courier"/>
                <a:cs typeface="Courier"/>
              </a:rPr>
              <a:t>() {</a:t>
            </a:r>
          </a:p>
          <a:p>
            <a:r>
              <a:rPr lang="en-US" sz="1200" dirty="0" smtClean="0">
                <a:latin typeface="Courier"/>
                <a:cs typeface="Courier"/>
              </a:rPr>
              <a:t>        if </a:t>
            </a:r>
            <a:r>
              <a:rPr lang="en-US" sz="1200" dirty="0">
                <a:latin typeface="Courier"/>
                <a:cs typeface="Courier"/>
              </a:rPr>
              <a:t>( !</a:t>
            </a:r>
            <a:r>
              <a:rPr lang="en-US" sz="1200" dirty="0" err="1">
                <a:latin typeface="Courier"/>
                <a:cs typeface="Courier"/>
              </a:rPr>
              <a:t>document.mozFullScreenElement</a:t>
            </a:r>
            <a:r>
              <a:rPr lang="en-US" sz="1200" dirty="0">
                <a:latin typeface="Courier"/>
                <a:cs typeface="Courier"/>
              </a:rPr>
              <a:t> </a:t>
            </a:r>
            <a:endParaRPr lang="en-US" sz="1200" dirty="0" smtClean="0">
              <a:latin typeface="Courier"/>
              <a:cs typeface="Courier"/>
            </a:endParaRPr>
          </a:p>
          <a:p>
            <a:r>
              <a:rPr lang="en-US" sz="1200" dirty="0" smtClean="0">
                <a:latin typeface="Courier"/>
                <a:cs typeface="Courier"/>
              </a:rPr>
              <a:t>            &amp;</a:t>
            </a:r>
            <a:r>
              <a:rPr lang="en-US" sz="1200" dirty="0">
                <a:latin typeface="Courier"/>
                <a:cs typeface="Courier"/>
              </a:rPr>
              <a:t>&amp; !</a:t>
            </a:r>
            <a:r>
              <a:rPr lang="en-US" sz="1200" dirty="0" err="1">
                <a:latin typeface="Courier"/>
                <a:cs typeface="Courier"/>
              </a:rPr>
              <a:t>document.webkitFullScreenElement</a:t>
            </a:r>
            <a:r>
              <a:rPr lang="en-US" sz="1200" dirty="0">
                <a:latin typeface="Courier"/>
                <a:cs typeface="Courier"/>
              </a:rPr>
              <a:t> ) {</a:t>
            </a:r>
          </a:p>
          <a:p>
            <a:r>
              <a:rPr lang="en-US" sz="1200" dirty="0" smtClean="0">
                <a:latin typeface="Courier"/>
                <a:cs typeface="Courier"/>
              </a:rPr>
              <a:t>                </a:t>
            </a:r>
            <a:r>
              <a:rPr lang="en-US" sz="1200" dirty="0" err="1" smtClean="0">
                <a:latin typeface="Courier"/>
                <a:cs typeface="Courier"/>
              </a:rPr>
              <a:t>self.setFullScreen</a:t>
            </a:r>
            <a:r>
              <a:rPr lang="en-US" sz="1200" dirty="0">
                <a:latin typeface="Courier"/>
                <a:cs typeface="Courier"/>
              </a:rPr>
              <a:t>( false );</a:t>
            </a:r>
          </a:p>
          <a:p>
            <a:r>
              <a:rPr lang="en-US" sz="1200" dirty="0" smtClean="0">
                <a:latin typeface="Courier"/>
                <a:cs typeface="Courier"/>
              </a:rPr>
              <a:t>        }</a:t>
            </a:r>
            <a:endParaRPr lang="en-US" sz="1200" dirty="0">
              <a:latin typeface="Courier"/>
              <a:cs typeface="Courier"/>
            </a:endParaRPr>
          </a:p>
          <a:p>
            <a:r>
              <a:rPr lang="en-US" sz="1200" dirty="0" smtClean="0">
                <a:latin typeface="Courier"/>
                <a:cs typeface="Courier"/>
              </a:rPr>
              <a:t>    }</a:t>
            </a:r>
            <a:endParaRPr lang="en-US" sz="1200" dirty="0">
              <a:latin typeface="Courier"/>
              <a:cs typeface="Courier"/>
            </a:endParaRPr>
          </a:p>
          <a:p>
            <a:r>
              <a:rPr lang="en-US" sz="1200" dirty="0" smtClean="0">
                <a:latin typeface="Courier"/>
                <a:cs typeface="Courier"/>
              </a:rPr>
              <a:t>    if </a:t>
            </a:r>
            <a:r>
              <a:rPr lang="en-US" sz="1200" dirty="0">
                <a:latin typeface="Courier"/>
                <a:cs typeface="Courier"/>
              </a:rPr>
              <a:t>( </a:t>
            </a:r>
            <a:r>
              <a:rPr lang="en-US" sz="1200" dirty="0" err="1">
                <a:latin typeface="Courier"/>
                <a:cs typeface="Courier"/>
              </a:rPr>
              <a:t>canvas.mozRequestFullScreen</a:t>
            </a:r>
            <a:r>
              <a:rPr lang="en-US" sz="1200" dirty="0">
                <a:latin typeface="Courier"/>
                <a:cs typeface="Courier"/>
              </a:rPr>
              <a:t> ) {</a:t>
            </a:r>
          </a:p>
          <a:p>
            <a:r>
              <a:rPr lang="en-US" sz="1200" dirty="0" smtClean="0">
                <a:latin typeface="Courier"/>
                <a:cs typeface="Courier"/>
              </a:rPr>
              <a:t>        </a:t>
            </a:r>
            <a:r>
              <a:rPr lang="en-US" sz="1200" dirty="0" err="1" smtClean="0">
                <a:latin typeface="Courier"/>
                <a:cs typeface="Courier"/>
              </a:rPr>
              <a:t>canvas.mozRequestFullScreen</a:t>
            </a:r>
            <a:r>
              <a:rPr lang="en-US" sz="1200" dirty="0">
                <a:latin typeface="Courier"/>
                <a:cs typeface="Courier"/>
              </a:rPr>
              <a:t>( { </a:t>
            </a:r>
            <a:r>
              <a:rPr lang="en-US" sz="1200" dirty="0" err="1">
                <a:latin typeface="Courier"/>
                <a:cs typeface="Courier"/>
              </a:rPr>
              <a:t>vrDisplay</a:t>
            </a:r>
            <a:r>
              <a:rPr lang="en-US" sz="1200" dirty="0">
                <a:latin typeface="Courier"/>
                <a:cs typeface="Courier"/>
              </a:rPr>
              <a:t>: </a:t>
            </a:r>
            <a:r>
              <a:rPr lang="en-US" sz="1200" dirty="0" err="1">
                <a:latin typeface="Courier"/>
                <a:cs typeface="Courier"/>
              </a:rPr>
              <a:t>vrHMD</a:t>
            </a:r>
            <a:r>
              <a:rPr lang="en-US" sz="1200" dirty="0">
                <a:latin typeface="Courier"/>
                <a:cs typeface="Courier"/>
              </a:rPr>
              <a:t> } );</a:t>
            </a:r>
          </a:p>
          <a:p>
            <a:r>
              <a:rPr lang="en-US" sz="1200" dirty="0" smtClean="0">
                <a:latin typeface="Courier"/>
                <a:cs typeface="Courier"/>
              </a:rPr>
              <a:t>    } </a:t>
            </a:r>
            <a:r>
              <a:rPr lang="en-US" sz="1200" dirty="0">
                <a:latin typeface="Courier"/>
                <a:cs typeface="Courier"/>
              </a:rPr>
              <a:t>else {</a:t>
            </a:r>
          </a:p>
          <a:p>
            <a:r>
              <a:rPr lang="en-US" sz="1200" dirty="0" smtClean="0">
                <a:latin typeface="Courier"/>
                <a:cs typeface="Courier"/>
              </a:rPr>
              <a:t>        </a:t>
            </a:r>
            <a:r>
              <a:rPr lang="en-US" sz="1200" dirty="0" err="1" smtClean="0">
                <a:latin typeface="Courier"/>
                <a:cs typeface="Courier"/>
              </a:rPr>
              <a:t>canvas.webkitRequestFullscreen</a:t>
            </a:r>
            <a:r>
              <a:rPr lang="en-US" sz="1200" dirty="0">
                <a:latin typeface="Courier"/>
                <a:cs typeface="Courier"/>
              </a:rPr>
              <a:t>( { </a:t>
            </a:r>
            <a:r>
              <a:rPr lang="en-US" sz="1200" dirty="0" err="1">
                <a:latin typeface="Courier"/>
                <a:cs typeface="Courier"/>
              </a:rPr>
              <a:t>vrDisplay</a:t>
            </a:r>
            <a:r>
              <a:rPr lang="en-US" sz="1200" dirty="0">
                <a:latin typeface="Courier"/>
                <a:cs typeface="Courier"/>
              </a:rPr>
              <a:t>: </a:t>
            </a:r>
            <a:r>
              <a:rPr lang="en-US" sz="1600" b="1" dirty="0" err="1">
                <a:latin typeface="Courier"/>
                <a:cs typeface="Courier"/>
              </a:rPr>
              <a:t>vrHMD</a:t>
            </a:r>
            <a:r>
              <a:rPr lang="en-US" sz="1600" dirty="0">
                <a:latin typeface="Courier"/>
                <a:cs typeface="Courier"/>
              </a:rPr>
              <a:t> </a:t>
            </a:r>
            <a:r>
              <a:rPr lang="en-US" sz="1200" dirty="0">
                <a:latin typeface="Courier"/>
                <a:cs typeface="Courier"/>
              </a:rPr>
              <a:t>} )</a:t>
            </a:r>
            <a:r>
              <a:rPr lang="en-US" sz="1200" dirty="0" smtClean="0">
                <a:latin typeface="Courier"/>
                <a:cs typeface="Courier"/>
              </a:rPr>
              <a:t>;</a:t>
            </a:r>
          </a:p>
          <a:p>
            <a:r>
              <a:rPr lang="en-US" sz="1200" dirty="0">
                <a:latin typeface="Courier"/>
                <a:cs typeface="Courier"/>
              </a:rPr>
              <a:t> </a:t>
            </a:r>
            <a:r>
              <a:rPr lang="en-US" sz="1200" dirty="0" smtClean="0">
                <a:latin typeface="Courier"/>
                <a:cs typeface="Courier"/>
              </a:rPr>
              <a:t>   }</a:t>
            </a:r>
            <a:endParaRPr lang="en-US" sz="1200" dirty="0">
              <a:latin typeface="Courier"/>
              <a:cs typeface="Courier"/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5417192" y="4402636"/>
            <a:ext cx="71445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131644" y="4119016"/>
            <a:ext cx="2667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9ED0F1"/>
                </a:solidFill>
                <a:latin typeface="Andale Mono"/>
                <a:cs typeface="Andale Mono"/>
              </a:rPr>
              <a:t>handle exiting fullscreen mode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H="1" flipV="1">
            <a:off x="5638800" y="5744368"/>
            <a:ext cx="368300" cy="20698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987847" y="5884575"/>
            <a:ext cx="41023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9ED0F1"/>
                </a:solidFill>
                <a:latin typeface="Andale Mono"/>
                <a:cs typeface="Andale Mono"/>
              </a:rPr>
              <a:t>r</a:t>
            </a:r>
            <a:r>
              <a:rPr lang="en-US" dirty="0" smtClean="0">
                <a:solidFill>
                  <a:srgbClr val="9ED0F1"/>
                </a:solidFill>
                <a:latin typeface="Andale Mono"/>
                <a:cs typeface="Andale Mono"/>
              </a:rPr>
              <a:t>equest fullscreen mode</a:t>
            </a:r>
          </a:p>
          <a:p>
            <a:pPr algn="r"/>
            <a:r>
              <a:rPr lang="en-US" dirty="0" smtClean="0">
                <a:solidFill>
                  <a:srgbClr val="9ED0F1"/>
                </a:solidFill>
                <a:latin typeface="Andale Mono"/>
                <a:cs typeface="Andale Mono"/>
              </a:rPr>
              <a:t>for this VR device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 flipH="1">
            <a:off x="4104878" y="2967536"/>
            <a:ext cx="71445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987846" y="2607716"/>
            <a:ext cx="36608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9ED0F1"/>
                </a:solidFill>
                <a:latin typeface="Andale Mono"/>
                <a:cs typeface="Andale Mono"/>
              </a:rPr>
              <a:t>fullscreen mode requires a DOM element</a:t>
            </a:r>
          </a:p>
        </p:txBody>
      </p:sp>
    </p:spTree>
    <p:extLst>
      <p:ext uri="{BB962C8B-B14F-4D97-AF65-F5344CB8AC3E}">
        <p14:creationId xmlns:p14="http://schemas.microsoft.com/office/powerpoint/2010/main" val="15356625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Story">
  <a:themeElements>
    <a:clrScheme name="Custom 4">
      <a:dk1>
        <a:sysClr val="windowText" lastClr="000000"/>
      </a:dk1>
      <a:lt1>
        <a:sysClr val="window" lastClr="FFFFFF"/>
      </a:lt1>
      <a:dk2>
        <a:srgbClr val="212121"/>
      </a:dk2>
      <a:lt2>
        <a:srgbClr val="CDD4D7"/>
      </a:lt2>
      <a:accent1>
        <a:srgbClr val="1D86CD"/>
      </a:accent1>
      <a:accent2>
        <a:srgbClr val="732E9A"/>
      </a:accent2>
      <a:accent3>
        <a:srgbClr val="B50B1B"/>
      </a:accent3>
      <a:accent4>
        <a:srgbClr val="E8950E"/>
      </a:accent4>
      <a:accent5>
        <a:srgbClr val="55992B"/>
      </a:accent5>
      <a:accent6>
        <a:srgbClr val="2C9C89"/>
      </a:accent6>
      <a:hlink>
        <a:srgbClr val="F8CE4D"/>
      </a:hlink>
      <a:folHlink>
        <a:srgbClr val="F8CE8A"/>
      </a:folHlink>
    </a:clrScheme>
    <a:fontScheme name="Story">
      <a:majorFont>
        <a:latin typeface="Calisto MT"/>
        <a:ea typeface=""/>
        <a:cs typeface=""/>
        <a:font script="Jpan" typeface="ＭＳ Ｐ明朝"/>
        <a:font script="Hans" typeface="宋体"/>
        <a:font script="Hant" typeface="新細明體"/>
      </a:majorFont>
      <a:minorFont>
        <a:latin typeface="Calisto MT"/>
        <a:ea typeface=""/>
        <a:cs typeface=""/>
        <a:font script="Jpan" typeface="ＭＳ Ｐ明朝"/>
        <a:font script="Hans" typeface="宋体"/>
        <a:font script="Hant" typeface="新細明體"/>
      </a:minorFont>
    </a:fontScheme>
    <a:fmtScheme name="Story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10000"/>
                <a:satMod val="150000"/>
                <a:lumMod val="120000"/>
              </a:schemeClr>
              <a:schemeClr val="phClr">
                <a:satMod val="350000"/>
                <a:lumMod val="150000"/>
              </a:schemeClr>
            </a:duotone>
          </a:blip>
          <a:tile tx="0" ty="0" sx="20000" sy="20000" flip="none" algn="ctr"/>
        </a:blipFill>
        <a:gradFill rotWithShape="1">
          <a:gsLst>
            <a:gs pos="0">
              <a:schemeClr val="phClr">
                <a:shade val="20000"/>
                <a:satMod val="130000"/>
              </a:schemeClr>
            </a:gs>
            <a:gs pos="50000">
              <a:schemeClr val="phClr">
                <a:shade val="90000"/>
                <a:satMod val="130000"/>
              </a:schemeClr>
            </a:gs>
            <a:gs pos="100000">
              <a:schemeClr val="phClr">
                <a:shade val="100000"/>
                <a:satMod val="200000"/>
                <a:lumMod val="120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88900" dist="50800" dir="2100000" sx="104000" sy="104000" algn="br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127000" dist="63500" dir="5400000" sx="103000" sy="103000" rotWithShape="0">
              <a:srgbClr val="000000">
                <a:alpha val="75000"/>
              </a:srgbClr>
            </a:outerShdw>
          </a:effectLst>
          <a:scene3d>
            <a:camera prst="perspectiveFront" fov="3000000"/>
            <a:lightRig rig="balanced" dir="t">
              <a:rot lat="0" lon="0" rev="18000000"/>
            </a:lightRig>
          </a:scene3d>
          <a:sp3d prstMaterial="plastic">
            <a:bevelT w="25400" h="50800" prst="angl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blipFill rotWithShape="1">
          <a:blip xmlns:r="http://schemas.openxmlformats.org/officeDocument/2006/relationships" r:embed="rId2">
            <a:duotone>
              <a:schemeClr val="phClr">
                <a:shade val="10000"/>
                <a:satMod val="150000"/>
              </a:schemeClr>
              <a:schemeClr val="phClr">
                <a:tint val="60000"/>
                <a:satMod val="400000"/>
                <a:lumMod val="110000"/>
              </a:schemeClr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Story.thmx</Template>
  <TotalTime>4842</TotalTime>
  <Words>1725</Words>
  <Application>Microsoft Macintosh PowerPoint</Application>
  <PresentationFormat>On-screen Show (4:3)</PresentationFormat>
  <Paragraphs>309</Paragraphs>
  <Slides>20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Story</vt:lpstr>
      <vt:lpstr>PowerPoint Presentation</vt:lpstr>
      <vt:lpstr>about me</vt:lpstr>
      <vt:lpstr>VR APPS TODAY</vt:lpstr>
      <vt:lpstr>Web apps today</vt:lpstr>
      <vt:lpstr>The Web + VR two great tastes… ?</vt:lpstr>
      <vt:lpstr>Your browser already does 3D</vt:lpstr>
      <vt:lpstr>Soon – It will do VR, TOO</vt:lpstr>
      <vt:lpstr>The WebVR API </vt:lpstr>
      <vt:lpstr>The WebVR API</vt:lpstr>
      <vt:lpstr>The WebVR API</vt:lpstr>
      <vt:lpstr>WebVR and Cardboard</vt:lpstr>
      <vt:lpstr>WebVR And Three.js</vt:lpstr>
      <vt:lpstr>Let’s Build Something</vt:lpstr>
      <vt:lpstr>Open tools for Cross-platform VR</vt:lpstr>
      <vt:lpstr>Pro Tools for Web VR</vt:lpstr>
      <vt:lpstr>VR + ML A Markup Language for the metaverse?</vt:lpstr>
      <vt:lpstr>Challenges</vt:lpstr>
      <vt:lpstr>Links</vt:lpstr>
      <vt:lpstr>COMING Summer 2015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building rich internet applications with HTML5 and WebGL</dc:title>
  <dc:creator>Anthony Parisi</dc:creator>
  <cp:lastModifiedBy>Anthony Parisi</cp:lastModifiedBy>
  <cp:revision>692</cp:revision>
  <dcterms:created xsi:type="dcterms:W3CDTF">2013-05-28T23:28:55Z</dcterms:created>
  <dcterms:modified xsi:type="dcterms:W3CDTF">2015-04-21T03:48:54Z</dcterms:modified>
</cp:coreProperties>
</file>